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58" r:id="rId4"/>
    <p:sldId id="285" r:id="rId5"/>
    <p:sldId id="259" r:id="rId6"/>
    <p:sldId id="287" r:id="rId7"/>
    <p:sldId id="279" r:id="rId8"/>
    <p:sldId id="260" r:id="rId9"/>
    <p:sldId id="265" r:id="rId10"/>
    <p:sldId id="262" r:id="rId11"/>
    <p:sldId id="270" r:id="rId12"/>
    <p:sldId id="272" r:id="rId13"/>
    <p:sldId id="273" r:id="rId14"/>
    <p:sldId id="278" r:id="rId15"/>
    <p:sldId id="271" r:id="rId16"/>
    <p:sldId id="274" r:id="rId17"/>
    <p:sldId id="284" r:id="rId18"/>
    <p:sldId id="275" r:id="rId19"/>
    <p:sldId id="276" r:id="rId20"/>
    <p:sldId id="283" r:id="rId21"/>
    <p:sldId id="264" r:id="rId22"/>
    <p:sldId id="282" r:id="rId23"/>
    <p:sldId id="286" r:id="rId2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92" autoAdjust="0"/>
    <p:restoredTop sz="88372" autoAdjust="0"/>
  </p:normalViewPr>
  <p:slideViewPr>
    <p:cSldViewPr>
      <p:cViewPr>
        <p:scale>
          <a:sx n="90" d="100"/>
          <a:sy n="90" d="100"/>
        </p:scale>
        <p:origin x="-810" y="30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53510844-376E-4F90-831C-C07FEBB2FB72}" type="datetimeFigureOut">
              <a:rPr lang="ru-RU"/>
              <a:pPr>
                <a:defRPr/>
              </a:pPr>
              <a:t>26.10.2016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A4B29F87-48E8-49DF-ABE1-E5D040B2C9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dirty="0" smtClean="0"/>
              <a:t>В случае допущения нарушений, связанных с внедрением профессиональны стандартов, учреждение может быть привлечено к ответственности в соответствии с ч. 1 ст. 5.27 </a:t>
            </a:r>
            <a:r>
              <a:rPr lang="ru-RU" dirty="0" err="1" smtClean="0"/>
              <a:t>КоАП</a:t>
            </a:r>
            <a:r>
              <a:rPr lang="ru-RU" dirty="0" smtClean="0"/>
              <a:t> РФ, что влечет:</a:t>
            </a:r>
          </a:p>
          <a:p>
            <a:pPr>
              <a:spcBef>
                <a:spcPct val="0"/>
              </a:spcBef>
            </a:pPr>
            <a:r>
              <a:rPr lang="ru-RU" dirty="0" smtClean="0"/>
              <a:t>- предупреждение;</a:t>
            </a:r>
          </a:p>
          <a:p>
            <a:pPr>
              <a:spcBef>
                <a:spcPct val="0"/>
              </a:spcBef>
            </a:pPr>
            <a:r>
              <a:rPr lang="ru-RU" dirty="0" smtClean="0"/>
              <a:t>- штраф для должностных лиц в размере от 1000 до 5000 рублей, для юридических лиц - от 30000 до 50000 рублей.</a:t>
            </a:r>
          </a:p>
          <a:p>
            <a:pPr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04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CFF4AA0-EF94-4631-9281-7D1402FC41EE}" type="slidenum">
              <a:rPr lang="ru-RU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В плане должны быть закреплены направления работ, сроки их выполнения, ответственные лица, критерии достижения результатов </a:t>
            </a:r>
          </a:p>
        </p:txBody>
      </p:sp>
      <p:sp>
        <p:nvSpPr>
          <p:cNvPr id="1741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BFF6A79-2173-4963-A582-38A06BF8B242}" type="slidenum">
              <a:rPr lang="ru-RU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4.1. выяснить, для каких должностей профессиональные стандарты обязательны (например, профессиональный стандарт «Тренер», «Тренер-преподаватель по адаптивной физической культуре и спорту», «Инструктор-методист» предусматривает компенсации, льготы и ограничения, соответственно, их необходимо применять в обязательном порядке);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4.2. составить перечень профессиональных стандартов, по которым в организации есть виды деятельности (приложение 3) (например, в области физической культуры и спорта утверждено 10 профессиональных стандартов (приложение 4);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4.3. сверить наименования должностей в штатном расписании с наименованиями, указанными в профессиональных стандартах и квалификационных справочниках; В случае, если членам рабочей группы не ясно, какой профессиональный стандарт соответствует должности, необходимо обратить внимание на графу профессионального стандарта «Основная цель вида профессиональной деятельности».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Необходимо сравнить основную цель профессиональной деятельности по профессиональному стандарту и цель работы по соответствующей должности в учреждении;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4.4.изучить блоки «Уровень квалификации», «Требования к образованию и обучению», «Требования к опыту практической работы», «Особые условия допуска к работе» профессиональных стандартов. Обнаруженные расхождения внести в протокол рабочей группы.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В данном протоколе также целесообразно указать, какие должности нужно переименовать, в какие должностные инструкции надо внести изменения, с какими работниками нужно заключить дополнительные соглашения к трудовым договорам (приложение 5);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4.5. составить отчет о результатах работы и представить его для утверждения директору учреждения (приложение 6);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/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F89964B-91FA-4347-BF24-57364FBD0E3B}" type="slidenum">
              <a:rPr lang="ru-RU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4.1. выяснить, для каких должностей профессиональные стандарты обязательны (например, профессиональный стандарт «Тренер», «Тренер-преподаватель по адаптивной физической культуре и спорту», «Инструктор-методист» предусматривает компенсации, льготы и ограничения, соответственно, их необходимо применять в обязательном порядке);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4.2. составить перечень профессиональных стандартов, по которым в организации есть виды деятельности (приложение 3) (например, в области физической культуры и спорта утверждено 10 профессиональных стандартов (приложение 4);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4.3. сверить наименования должностей в штатном расписании с наименованиями, указанными в профессиональных стандартах и квалификационных справочниках; В случае, если членам рабочей группы не ясно, какой профессиональный стандарт соответствует должности, необходимо обратить внимание на графу профессионального стандарта «Основная цель вида профессиональной деятельности».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Необходимо сравнить основную цель профессиональной деятельности по профессиональному стандарту и цель работы по соответствующей должности в учреждении;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4.4.изучить блоки «Уровень квалификации», «Требования к образованию и обучению», «Требования к опыту практической работы», «Особые условия допуска к работе» профессиональных стандартов. Обнаруженные расхождения внести в протокол рабочей группы.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В данном протоколе также целесообразно указать, какие должности нужно переименовать, в какие должностные инструкции надо внести изменения, с какими работниками нужно заключить дополнительные соглашения к трудовым договорам (приложение 5);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4.5. составить отчет о результатах работы и представить его для утверждения директору учреждения (приложение 6);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/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F89964B-91FA-4347-BF24-57364FBD0E3B}" type="slidenum">
              <a:rPr lang="ru-RU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4.1. выяснить, для каких должностей профессиональные стандарты обязательны (например, профессиональный стандарт «Тренер», «Тренер-преподаватель по адаптивной физической культуре и спорту», «Инструктор-методист» предусматривает компенсации, льготы и ограничения, соответственно, их необходимо применять в обязательном порядке);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4.2. составить перечень профессиональных стандартов, по которым в организации есть виды деятельности (приложение 3) (например, в области физической культуры и спорта утверждено 10 профессиональных стандартов (приложение 4);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4.3. сверить наименования должностей в штатном расписании с наименованиями, указанными в профессиональных стандартах и квалификационных справочниках; В случае, если членам рабочей группы не ясно, какой профессиональный стандарт соответствует должности, необходимо обратить внимание на графу профессионального стандарта «Основная цель вида профессиональной деятельности».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Необходимо сравнить основную цель профессиональной деятельности по профессиональному стандарту и цель работы по соответствующей должности в учреждении;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4.4.изучить блоки «Уровень квалификации», «Требования к образованию и обучению», «Требования к опыту практической работы», «Особые условия допуска к работе» профессиональных стандартов. Обнаруженные расхождения внести в протокол рабочей группы.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В данном протоколе также целесообразно указать, какие должности нужно переименовать, в какие должностные инструкции надо внести изменения, с какими работниками нужно заключить дополнительные соглашения к трудовым договорам (приложение 5);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4.5. составить отчет о результатах работы и представить его для утверждения директору учреждения (приложение 6);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/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F89964B-91FA-4347-BF24-57364FBD0E3B}" type="slidenum">
              <a:rPr lang="ru-RU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/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F89964B-91FA-4347-BF24-57364FBD0E3B}" type="slidenum">
              <a:rPr lang="ru-RU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5.1. уведомить работников в письменной форме не позднее чем за два месяца об изменении определенных сторонами условий трудового договора, и, в случае его согласия работать в новых условиях, заключить с ним дополнительное соглашение к трудовому договору, закрепив при необходимости условие о прохождении курсов повышении квалификации, переподготовке или получении соответствующего профессионального образования (приложение 7*);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5.2. провести аттестацию работников для определения уровня их квалификации (в случае необходимости);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5.3. в день истечения двухмесячного срока (либо в день заключения дополнительного соглашения к трудовому договору, если они не совпадают), внести в штатное расписание учреждения, а также должностные инструкции работников необходимые изменения;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5.4.рассмотреть вопрос о повышении квалификации или переподготовке работников, получении </a:t>
            </a:r>
            <a:r>
              <a:rPr lang="ru-RU" dirty="0" err="1" smtClean="0"/>
              <a:t>имипрофессионального</a:t>
            </a:r>
            <a:r>
              <a:rPr lang="ru-RU" dirty="0" smtClean="0"/>
              <a:t> образования;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5.5. в случае несоответствия работников требованиям профессионального стандарта, включить их в план образования и обучения (приложение 7).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*Если работник отказывается от продолжения работы в новых условиях и перевода на другую подходящую работу, трудовой договор может быть расторгают по п. 7 ч.1 ст. 77 Трудового кодекса. Допустимость такого подхода подтверждает судебная практика (апелляционное определение Верховного суда Республики Коми от 22 июля 2013г. по делу № 33-3857/2013).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/>
          </a:p>
        </p:txBody>
      </p:sp>
      <p:sp>
        <p:nvSpPr>
          <p:cNvPr id="1946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911B382-4454-4E19-975B-8DD11B0AD7D4}" type="slidenum">
              <a:rPr lang="ru-RU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4B29F87-48E8-49DF-ABE1-E5D040B2C9FC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565FA6-5F29-4A42-8217-8C8009F0AE50}" type="datetimeFigureOut">
              <a:rPr lang="ru-RU"/>
              <a:pPr>
                <a:defRPr/>
              </a:pPr>
              <a:t>26.10.2016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1C833B-8763-4AEC-A838-B86F491274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6357B9-BEA8-4CDF-9D8B-D05F6490CBA0}" type="datetimeFigureOut">
              <a:rPr lang="ru-RU"/>
              <a:pPr>
                <a:defRPr/>
              </a:pPr>
              <a:t>26.10.2016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449721-50E7-40F8-A6E0-022DE0F8A3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C98C7D-638C-43CF-9B54-5670BB69ED48}" type="datetimeFigureOut">
              <a:rPr lang="ru-RU"/>
              <a:pPr>
                <a:defRPr/>
              </a:pPr>
              <a:t>26.10.2016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FB082A-E0E4-4FCA-9F79-198F1D7579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DFF1C9-DA66-4DB7-AAAB-438BA35F47A2}" type="datetimeFigureOut">
              <a:rPr lang="ru-RU"/>
              <a:pPr>
                <a:defRPr/>
              </a:pPr>
              <a:t>26.10.2016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15C963-2F48-4306-8FA8-5CE797868B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B91BB0-24D2-4141-90B7-5D46B53A7A75}" type="datetimeFigureOut">
              <a:rPr lang="ru-RU"/>
              <a:pPr>
                <a:defRPr/>
              </a:pPr>
              <a:t>26.10.2016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BBD355-FC2B-4119-9ABA-57C9A0DB8B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3AA457-66AF-45E0-A60E-B1765EB2729A}" type="datetimeFigureOut">
              <a:rPr lang="ru-RU"/>
              <a:pPr>
                <a:defRPr/>
              </a:pPr>
              <a:t>26.10.2016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9AC5E8-BEC7-43BC-A3BE-2CCB764FB7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170B8-73C4-479E-A25E-A16134780931}" type="datetimeFigureOut">
              <a:rPr lang="ru-RU"/>
              <a:pPr>
                <a:defRPr/>
              </a:pPr>
              <a:t>26.10.2016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0CC502-275E-46F7-A371-0CEB1B0FC4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FEEA18-B10D-4C2B-9CA3-E17A9ACDA66A}" type="datetimeFigureOut">
              <a:rPr lang="ru-RU"/>
              <a:pPr>
                <a:defRPr/>
              </a:pPr>
              <a:t>26.10.2016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2A1477-EC4F-436B-9F08-43D3C441EB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BC8D3B-F5F4-47A2-BE66-C77337B894E7}" type="datetimeFigureOut">
              <a:rPr lang="ru-RU"/>
              <a:pPr>
                <a:defRPr/>
              </a:pPr>
              <a:t>26.10.2016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4170E0-6662-4A12-9049-3DF636883B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1B4E14-8994-4670-A62B-D45ADD570BD1}" type="datetimeFigureOut">
              <a:rPr lang="ru-RU"/>
              <a:pPr>
                <a:defRPr/>
              </a:pPr>
              <a:t>26.10.2016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17860C-663F-46F5-B117-315F1B7B5F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9FC981-FEA5-435B-A451-9298FC6AEA10}" type="datetimeFigureOut">
              <a:rPr lang="ru-RU"/>
              <a:pPr>
                <a:defRPr/>
              </a:pPr>
              <a:t>26.10.2016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C79A72-0719-488F-970E-F07790FA28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5301112-0251-4CBC-81FF-7ABC3762226D}" type="datetimeFigureOut">
              <a:rPr lang="ru-RU"/>
              <a:pPr>
                <a:defRPr/>
              </a:pPr>
              <a:t>26.10.2016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BE934D7-E7A5-487F-91FB-CAB0AB3879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&#1089;&#1087;&#1086;&#1088;&#1090;-&#1094;&#1077;&#1085;&#1090;&#1088;35.&#1088;&#1092;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C5F52FC18F90FD7763C19C8FD9BEDB0F45734EBB38CB27B487F8180E8FE2648B9BAFE5C82787E38AK4ECM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hyperlink" Target="consultantplus://offline/ref=34E71D6556A24F2196A0919B6F50AE936D83B384DB7DACC1697E418982u8wFL" TargetMode="External"/><Relationship Id="rId5" Type="http://schemas.openxmlformats.org/officeDocument/2006/relationships/hyperlink" Target="consultantplus://offline/ref=92DA0E0B3E1C904470B7F4CBE6F8F5CCA619EA6F39082B602B576742E78BAC6E6474E226304Ad3AAF" TargetMode="External"/><Relationship Id="rId4" Type="http://schemas.openxmlformats.org/officeDocument/2006/relationships/hyperlink" Target="consultantplus://offline/ref=92DA0E0B3E1C904470B7F4CBE6F8F5CCA619EA6F39082B602B576742E78BAC6E6474E226304Ad3A7F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E4F14F356BE64A0CFA9F2401D741F54C6792EE2E260964D5683D561714B19134AE6B80876AEAB12EqDbBE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hyperlink" Target="consultantplus://offline/ref=E4F14F356BE64A0CFA9F2401D741F54C6792EE24280A64D5683D561714B19134AE6B80836CEDqBb5E" TargetMode="Externa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consultantplus://offline/ref=E8AE9DE8F10E97CEBE08AC70DCD20F66ED9152F6BD04638BDEEAD735E0FE6968EF4D123195C78079m7vFH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500063" y="1071563"/>
            <a:ext cx="8280400" cy="3941613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Внедрение</a:t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профессиональных стандартов</a:t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 спортивных организациях </a:t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1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5575" y="5857875"/>
            <a:ext cx="6400800" cy="836613"/>
          </a:xfrm>
        </p:spPr>
        <p:txBody>
          <a:bodyPr/>
          <a:lstStyle/>
          <a:p>
            <a:pPr eaLnBrk="1" hangingPunct="1"/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г. Вологда</a:t>
            </a:r>
          </a:p>
          <a:p>
            <a:pPr eaLnBrk="1" hangingPunct="1"/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26.10. 2016 г.</a:t>
            </a:r>
          </a:p>
        </p:txBody>
      </p:sp>
      <p:sp>
        <p:nvSpPr>
          <p:cNvPr id="2052" name="Подзаголовок 2"/>
          <p:cNvSpPr txBox="1">
            <a:spLocks/>
          </p:cNvSpPr>
          <p:nvPr/>
        </p:nvSpPr>
        <p:spPr bwMode="auto">
          <a:xfrm>
            <a:off x="2357438" y="244475"/>
            <a:ext cx="6642100" cy="89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Автономное учреждение физической культуры и спорта Вологодской области</a:t>
            </a:r>
          </a:p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Центр спортивной подготовки спортивных сборных команд области</a:t>
            </a:r>
          </a:p>
        </p:txBody>
      </p:sp>
      <p:pic>
        <p:nvPicPr>
          <p:cNvPr id="2053" name="Picture 6" descr="Главная">
            <a:hlinkClick r:id="rId2" tooltip="Главная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45625" y="-52017613"/>
            <a:ext cx="2124075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463" y="144463"/>
            <a:ext cx="2124075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6242050"/>
            <a:ext cx="9144000" cy="109538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8244408" y="6391275"/>
            <a:ext cx="759892" cy="390525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197" name="Заголовок 5"/>
          <p:cNvSpPr>
            <a:spLocks noGrp="1"/>
          </p:cNvSpPr>
          <p:nvPr>
            <p:ph type="title"/>
          </p:nvPr>
        </p:nvSpPr>
        <p:spPr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1" hangingPunct="1"/>
            <a:r>
              <a:rPr lang="ru-RU" sz="2400" b="1" dirty="0" smtClean="0"/>
              <a:t> 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Шаг 3. Разработка и утверждение плана работ по внедрению профессиональных стандартов в организации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965683"/>
            <a:ext cx="6742532" cy="5177961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6381328"/>
            <a:ext cx="9144000" cy="109538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8244408" y="6391275"/>
            <a:ext cx="759892" cy="390525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221" name="Заголовок 5"/>
          <p:cNvSpPr>
            <a:spLocks noGrp="1"/>
          </p:cNvSpPr>
          <p:nvPr>
            <p:ph type="title"/>
          </p:nvPr>
        </p:nvSpPr>
        <p:spPr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anchor="t"/>
          <a:lstStyle/>
          <a:p>
            <a:pPr eaLnBrk="1" hangingPunct="1"/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Шаг 4.  Осуществление мероприятий, предусмотренных планом работ по внедрению профессиональных стандартов:</a:t>
            </a:r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1. Составление перечня профессиональных стандартов, по которым в организации  есть  виды  деятельности</a:t>
            </a:r>
            <a:r>
              <a:rPr lang="ru-RU" sz="1800" b="1" dirty="0" smtClean="0">
                <a:solidFill>
                  <a:srgbClr val="C00000"/>
                </a:solidFill>
              </a:rPr>
              <a:t/>
            </a:r>
            <a:br>
              <a:rPr lang="ru-RU" sz="1800" b="1" dirty="0" smtClean="0">
                <a:solidFill>
                  <a:srgbClr val="C00000"/>
                </a:solidFill>
              </a:rPr>
            </a:br>
            <a:endParaRPr lang="ru-RU" sz="1800" b="1" dirty="0" smtClean="0">
              <a:solidFill>
                <a:srgbClr val="C00000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179512" y="1628800"/>
            <a:ext cx="8671433" cy="396044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</p:pic>
      <p:sp>
        <p:nvSpPr>
          <p:cNvPr id="6" name="Прямоугольник 5"/>
          <p:cNvSpPr/>
          <p:nvPr/>
        </p:nvSpPr>
        <p:spPr>
          <a:xfrm>
            <a:off x="323528" y="5661248"/>
            <a:ext cx="86409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Реестр профессиональных стандартов (перечень видов профессиональной деятельности) размещен на сайтах Минтруда России (http://profstandart.rosmintrud.ru)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6453336"/>
            <a:ext cx="9144000" cy="109538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8244408" y="6391275"/>
            <a:ext cx="759892" cy="390525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2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643438" y="1000108"/>
            <a:ext cx="4337641" cy="53228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0" y="1000108"/>
            <a:ext cx="4500562" cy="5357850"/>
          </a:xfrm>
        </p:spPr>
        <p:txBody>
          <a:bodyPr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  <a:defRPr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Провести сверку наименования должностей в штатном расписании с наименованиями, указанными в профессиональных стандартах и квалификационных справочниках.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  <a:defRPr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При возникновении трудности в определении профессионального стандарта для конкретной должности, необходимо изучить графу профессионального стандарта «Основная цель вида профессиональной деятельности», сравнить основную цель профессиональной деятельности по профессиональному стандарту и цель работы по соответствующей должности в учреждении.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  <a:defRPr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Изучить блоки «Уровень квалификации», «Требования к образованию и обучению», «Требования к опыту практической работы», «Особые условия допуска к работе» профессиональных стандартов.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  <a:defRPr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Обнаруженные расхождения внести в протокол рабочей группы.</a:t>
            </a:r>
            <a:endParaRPr lang="ru-RU" sz="1600" dirty="0" smtClean="0"/>
          </a:p>
          <a:p>
            <a:pPr algn="ctr">
              <a:buNone/>
            </a:pPr>
            <a:endParaRPr lang="ru-RU" sz="2000" dirty="0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714380"/>
          </a:xfrm>
        </p:spPr>
        <p:txBody>
          <a:bodyPr/>
          <a:lstStyle/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Осуществление мероприятий, предусмотренных планом работ по внедрению профессиональных стандартов: </a:t>
            </a:r>
            <a:b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2. Сверка наименования должностей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6242050"/>
            <a:ext cx="9144000" cy="109538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8244408" y="6391275"/>
            <a:ext cx="759892" cy="390525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221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Осуществление мероприятий, предусмотренных планом работ по внедрению профессиональных стандартов: </a:t>
            </a:r>
            <a:b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3. Оформление протокола заседания рабочей группы по внедрению профессиональных стандартов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0" y="1357298"/>
            <a:ext cx="3677020" cy="478631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pic>
      <p:sp>
        <p:nvSpPr>
          <p:cNvPr id="6" name="Прямоугольник 5"/>
          <p:cNvSpPr/>
          <p:nvPr/>
        </p:nvSpPr>
        <p:spPr>
          <a:xfrm>
            <a:off x="285720" y="1428736"/>
            <a:ext cx="478634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протоколе указать: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обнаруженные расхождения;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должности, подлежащие переименованию;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должностные инструкции, подлежащие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изменениям;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перечень работников, с которыми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необходимо заключить дополнительные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соглашения к трудовым договорам и иные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рекомендации.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Составить отчет о результатах работы и представить его для утверждения директору учреждения.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6242050"/>
            <a:ext cx="9144000" cy="109538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8244408" y="6391275"/>
            <a:ext cx="759892" cy="390525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221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/>
          <a:lstStyle/>
          <a:p>
            <a:pPr eaLnBrk="1" hangingPunct="1"/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Осуществление мероприятий, предусмотренных планом работ по внедрению профессиональных стандартов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1000109"/>
            <a:ext cx="8568952" cy="2231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361950" algn="just"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Наименование  должности  и  требования  к  квалификации  определяются  в </a:t>
            </a:r>
          </a:p>
          <a:p>
            <a:pPr marL="0" indent="361950" algn="just"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соответствии  с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профстандартом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или  квалификационным справочником;</a:t>
            </a:r>
          </a:p>
          <a:p>
            <a:pPr marL="0" indent="361950" algn="just">
              <a:defRPr/>
            </a:pPr>
            <a:endParaRPr lang="ru-RU" sz="5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61950" algn="just"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Если должность есть и в квалификационном справочнике, и 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профстандарте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marL="0" indent="361950" algn="just"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работодатель вправе выбрать, какой акт использовать </a:t>
            </a:r>
            <a:r>
              <a:rPr lang="ru-RU" i="1" dirty="0" smtClean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i="1" u="sng" dirty="0" smtClean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ст. 57 Трудового кодекса </a:t>
            </a:r>
          </a:p>
          <a:p>
            <a:pPr marL="0" indent="361950" algn="just">
              <a:defRPr/>
            </a:pPr>
            <a:r>
              <a:rPr lang="ru-RU" i="1" u="sng" dirty="0" smtClean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Российской Федерации)</a:t>
            </a:r>
          </a:p>
          <a:p>
            <a:pPr>
              <a:buFont typeface="Wingdings 3" pitchFamily="18" charset="2"/>
              <a:buNone/>
              <a:defRPr/>
            </a:pPr>
            <a:endParaRPr lang="ru-RU" sz="1600" i="1" dirty="0" smtClean="0">
              <a:latin typeface="Times New Roman" pitchFamily="18" charset="0"/>
              <a:cs typeface="Times New Roman" pitchFamily="18" charset="0"/>
            </a:endParaRPr>
          </a:p>
          <a:p>
            <a:pPr indent="363538" algn="just">
              <a:defRPr/>
            </a:pPr>
            <a:endParaRPr lang="ru-RU" sz="2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2500306"/>
            <a:ext cx="8572560" cy="37702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361950" algn="just"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Должностные обязанности тренеров определяются трудовыми договорами </a:t>
            </a:r>
          </a:p>
          <a:p>
            <a:pPr marL="0" indent="361950" algn="just"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(дополнительными соглашениями к трудовому договору)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 должностными </a:t>
            </a:r>
          </a:p>
          <a:p>
            <a:pPr marL="0" indent="361950" algn="just"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инструкциями, разработанными в соответствии с требованиями </a:t>
            </a:r>
          </a:p>
          <a:p>
            <a:pPr marL="0" indent="361950" algn="just"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профессиональных стандартов.</a:t>
            </a:r>
          </a:p>
          <a:p>
            <a:pPr marL="0" indent="361950" algn="just">
              <a:defRPr/>
            </a:pPr>
            <a:r>
              <a:rPr lang="ru-RU" i="1" dirty="0" smtClean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Приказ </a:t>
            </a:r>
            <a:r>
              <a:rPr lang="ru-RU" i="1" dirty="0" err="1" smtClean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Минспорта</a:t>
            </a:r>
            <a:r>
              <a:rPr lang="ru-RU" i="1" dirty="0" smtClean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 России от 30.10.2015 №999 «Об утверждении требований к </a:t>
            </a:r>
          </a:p>
          <a:p>
            <a:pPr marL="0" indent="361950" algn="just">
              <a:defRPr/>
            </a:pPr>
            <a:r>
              <a:rPr lang="ru-RU" i="1" dirty="0" smtClean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обеспечению подготовки спортивного резерва для спортивных сборных команд </a:t>
            </a:r>
          </a:p>
          <a:p>
            <a:pPr indent="363538" algn="just">
              <a:defRPr/>
            </a:pPr>
            <a:r>
              <a:rPr lang="ru-RU" i="1" dirty="0" smtClean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Российской Федерации»</a:t>
            </a:r>
            <a:endParaRPr lang="ru-RU" i="1" dirty="0" smtClean="0">
              <a:solidFill>
                <a:srgbClr val="3333CC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363538" algn="just">
              <a:defRPr/>
            </a:pPr>
            <a:endParaRPr lang="ru-RU" sz="500" i="1" dirty="0" smtClean="0">
              <a:latin typeface="Times New Roman" pitchFamily="18" charset="0"/>
              <a:cs typeface="Times New Roman" pitchFamily="18" charset="0"/>
            </a:endParaRPr>
          </a:p>
          <a:p>
            <a:pPr indent="363538" algn="just"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 1 июля 2016 года работодатели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4"/>
              </a:rPr>
              <a:t>обязаны применять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  <a:hlinkClick r:id="rId5"/>
              </a:rPr>
              <a:t>профстандарты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5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части </a:t>
            </a:r>
          </a:p>
          <a:p>
            <a:pPr indent="363538" algn="just"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требований к квалификации, необходимой работнику для выполнения трудовой </a:t>
            </a:r>
          </a:p>
          <a:p>
            <a:pPr indent="363538" algn="just"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функции, если ТК, другими федеральными законами или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иными нормативными </a:t>
            </a:r>
          </a:p>
          <a:p>
            <a:pPr indent="363538" algn="just"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правовыми актами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установлены такие требования. </a:t>
            </a:r>
          </a:p>
          <a:p>
            <a:pPr indent="363538" algn="just">
              <a:defRPr/>
            </a:pPr>
            <a:r>
              <a:rPr lang="ru-RU" i="1" dirty="0" smtClean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(Федеральный </a:t>
            </a:r>
            <a:r>
              <a:rPr lang="ru-RU" i="1" dirty="0" smtClean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  <a:hlinkClick r:id="rId6"/>
              </a:rPr>
              <a:t>закон</a:t>
            </a:r>
            <a:r>
              <a:rPr lang="ru-RU" i="1" dirty="0" smtClean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 от 02.05.2015 № 122-ФЗ, Статья 195.3. Порядок </a:t>
            </a:r>
          </a:p>
          <a:p>
            <a:pPr indent="363538" algn="just">
              <a:defRPr/>
            </a:pPr>
            <a:r>
              <a:rPr lang="ru-RU" i="1" dirty="0" smtClean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применения профессиональных стандартов)</a:t>
            </a:r>
          </a:p>
        </p:txBody>
      </p:sp>
      <p:sp>
        <p:nvSpPr>
          <p:cNvPr id="9" name="5-конечная звезда 8"/>
          <p:cNvSpPr/>
          <p:nvPr/>
        </p:nvSpPr>
        <p:spPr>
          <a:xfrm>
            <a:off x="285720" y="1071546"/>
            <a:ext cx="285752" cy="285752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5-конечная звезда 9"/>
          <p:cNvSpPr/>
          <p:nvPr/>
        </p:nvSpPr>
        <p:spPr>
          <a:xfrm>
            <a:off x="285720" y="2571744"/>
            <a:ext cx="285752" cy="285752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5-конечная звезда 10"/>
          <p:cNvSpPr/>
          <p:nvPr/>
        </p:nvSpPr>
        <p:spPr>
          <a:xfrm>
            <a:off x="285720" y="4500570"/>
            <a:ext cx="285752" cy="285752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5-конечная звезда 11"/>
          <p:cNvSpPr/>
          <p:nvPr/>
        </p:nvSpPr>
        <p:spPr>
          <a:xfrm>
            <a:off x="285720" y="1714488"/>
            <a:ext cx="285752" cy="285752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525716"/>
          </a:xfrm>
        </p:spPr>
        <p:txBody>
          <a:bodyPr/>
          <a:lstStyle/>
          <a:p>
            <a:pPr>
              <a:lnSpc>
                <a:spcPct val="70000"/>
              </a:lnSpc>
            </a:pP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Осуществление мероприятий, предусмотренных планом работ по внедрению профессиональных стандартов: </a:t>
            </a:r>
            <a:b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. Формирование новых должностных инструкций</a:t>
            </a:r>
            <a:r>
              <a:rPr lang="ru-RU" altLang="ru-RU" sz="2000" b="1" dirty="0" smtClean="0">
                <a:solidFill>
                  <a:srgbClr val="C00000"/>
                </a:solidFill>
              </a:rPr>
              <a:t/>
            </a:r>
            <a:br>
              <a:rPr lang="ru-RU" altLang="ru-RU" sz="2000" b="1" dirty="0" smtClean="0">
                <a:solidFill>
                  <a:srgbClr val="C00000"/>
                </a:solidFill>
              </a:rPr>
            </a:br>
            <a:endParaRPr lang="ru-RU" sz="2000" b="1" dirty="0">
              <a:solidFill>
                <a:srgbClr val="C00000"/>
              </a:solidFill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28596" y="1142984"/>
            <a:ext cx="3835428" cy="49787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</p:pic>
      <p:sp>
        <p:nvSpPr>
          <p:cNvPr id="11" name="Прямоугольник 10"/>
          <p:cNvSpPr/>
          <p:nvPr/>
        </p:nvSpPr>
        <p:spPr>
          <a:xfrm>
            <a:off x="0" y="6242050"/>
            <a:ext cx="9144000" cy="109538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8100392" y="6391275"/>
            <a:ext cx="903908" cy="390525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1214422"/>
            <a:ext cx="3566953" cy="485778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</p:pic>
      <p:sp>
        <p:nvSpPr>
          <p:cNvPr id="9" name="Стрелка вправо с вырезом 8"/>
          <p:cNvSpPr/>
          <p:nvPr/>
        </p:nvSpPr>
        <p:spPr>
          <a:xfrm>
            <a:off x="4000496" y="2714620"/>
            <a:ext cx="1428760" cy="857256"/>
          </a:xfrm>
          <a:prstGeom prst="notchedRigh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70000"/>
              </a:lnSpc>
            </a:pP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Осуществление мероприятий, предусмотренных планом работ по внедрению профессиональных стандартов: </a:t>
            </a:r>
            <a:b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Аттестация работников на предмет соответствия профессиональным стандартам</a:t>
            </a:r>
            <a:r>
              <a:rPr lang="ru-RU" altLang="ru-RU" sz="2000" b="1" dirty="0" smtClean="0">
                <a:solidFill>
                  <a:srgbClr val="00B050"/>
                </a:solidFill>
                <a:latin typeface="Georgia" pitchFamily="18" charset="0"/>
              </a:rPr>
              <a:t/>
            </a:r>
            <a:br>
              <a:rPr lang="ru-RU" altLang="ru-RU" sz="2000" b="1" dirty="0" smtClean="0">
                <a:solidFill>
                  <a:srgbClr val="00B050"/>
                </a:solidFill>
                <a:latin typeface="Georgia" pitchFamily="18" charset="0"/>
              </a:rPr>
            </a:br>
            <a:r>
              <a:rPr lang="ru-RU" altLang="ru-RU" sz="2000" b="1" dirty="0" smtClean="0">
                <a:solidFill>
                  <a:srgbClr val="C00000"/>
                </a:solidFill>
              </a:rPr>
              <a:t/>
            </a:r>
            <a:br>
              <a:rPr lang="ru-RU" altLang="ru-RU" sz="2000" b="1" dirty="0" smtClean="0">
                <a:solidFill>
                  <a:srgbClr val="C00000"/>
                </a:solidFill>
              </a:rPr>
            </a:br>
            <a:endParaRPr lang="ru-RU" sz="2000" b="1" dirty="0">
              <a:solidFill>
                <a:srgbClr val="C00000"/>
              </a:solidFill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57158" y="1357298"/>
            <a:ext cx="3643338" cy="481280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1857364"/>
            <a:ext cx="4494213" cy="388843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</p:pic>
      <p:sp>
        <p:nvSpPr>
          <p:cNvPr id="8" name="Прямоугольник 7"/>
          <p:cNvSpPr/>
          <p:nvPr/>
        </p:nvSpPr>
        <p:spPr>
          <a:xfrm>
            <a:off x="0" y="6242050"/>
            <a:ext cx="9144000" cy="109538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8316416" y="6391275"/>
            <a:ext cx="687884" cy="390525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трелка вправо с вырезом 10"/>
          <p:cNvSpPr/>
          <p:nvPr/>
        </p:nvSpPr>
        <p:spPr>
          <a:xfrm>
            <a:off x="3500430" y="2071678"/>
            <a:ext cx="1428760" cy="857256"/>
          </a:xfrm>
          <a:prstGeom prst="notchedRigh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755576" y="428347"/>
            <a:ext cx="7888390" cy="59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Документы, необходимые для проведения аттестации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algn="just" eaLnBrk="0" hangingPunct="0">
              <a:buBlip>
                <a:blip r:embed="rId2"/>
              </a:buBlip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Положение о проведении аттестации. </a:t>
            </a:r>
          </a:p>
          <a:p>
            <a:pPr lvl="0" algn="just" eaLnBrk="0" hangingPunct="0"/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just" eaLnBrk="0" hangingPunct="0"/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Подготовительная работа перед проведением аттестации:</a:t>
            </a:r>
          </a:p>
          <a:p>
            <a:pPr lvl="0" algn="just" eaLnBrk="0" hangingPunct="0"/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lvl="0" algn="just" eaLnBrk="0" hangingPunct="0">
              <a:buBlip>
                <a:blip r:embed="rId2"/>
              </a:buBlip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Составление списка работников, подлежащих аттестации. </a:t>
            </a:r>
            <a:endParaRPr lang="ru-RU" sz="2400" dirty="0" smtClean="0">
              <a:solidFill>
                <a:srgbClr val="0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just" eaLnBrk="0" hangingPunct="0">
              <a:buBlip>
                <a:blip r:embed="rId2"/>
              </a:buBlip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График проведения аттестации, составление характеристики, сбор иных документов, необходимых для аттестации.  </a:t>
            </a:r>
            <a:endParaRPr lang="ru-RU" sz="2400" dirty="0" smtClean="0">
              <a:solidFill>
                <a:srgbClr val="0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just" eaLnBrk="0" hangingPunct="0">
              <a:buBlip>
                <a:blip r:embed="rId2"/>
              </a:buBlip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Создание аттестационной комиссии. </a:t>
            </a:r>
            <a:endParaRPr lang="ru-RU" sz="2400" dirty="0" smtClean="0">
              <a:solidFill>
                <a:srgbClr val="0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just" eaLnBrk="0" hangingPunct="0">
              <a:buBlip>
                <a:blip r:embed="rId2"/>
              </a:buBlip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Проведение аттестации. </a:t>
            </a:r>
            <a:endParaRPr lang="ru-RU" sz="2400" dirty="0" smtClean="0">
              <a:solidFill>
                <a:srgbClr val="0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just" eaLnBrk="0" hangingPunct="0">
              <a:buBlip>
                <a:blip r:embed="rId2"/>
              </a:buBlip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Результаты аттестации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. </a:t>
            </a:r>
          </a:p>
          <a:p>
            <a:pPr lvl="0" algn="just" eaLnBrk="0" hangingPunct="0"/>
            <a:endParaRPr lang="ru-RU" sz="2000" dirty="0" smtClean="0">
              <a:solidFill>
                <a:srgbClr val="00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6242050"/>
            <a:ext cx="9144000" cy="109538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8316416" y="6391275"/>
            <a:ext cx="687884" cy="390525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70000"/>
              </a:lnSpc>
            </a:pP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Мероприятия, направленные непосредственно на внедрение профессиональных стандартов в учреждении</a:t>
            </a:r>
            <a:r>
              <a:rPr lang="ru-RU" altLang="ru-RU" sz="2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 dirty="0" smtClean="0">
                <a:solidFill>
                  <a:srgbClr val="C00000"/>
                </a:solidFill>
              </a:rPr>
              <a:t/>
            </a:r>
            <a:br>
              <a:rPr lang="ru-RU" altLang="ru-RU" sz="2000" b="1" dirty="0" smtClean="0">
                <a:solidFill>
                  <a:srgbClr val="C00000"/>
                </a:solidFill>
              </a:rPr>
            </a:br>
            <a:endParaRPr lang="ru-RU" sz="2000" b="1" dirty="0">
              <a:solidFill>
                <a:srgbClr val="C00000"/>
              </a:solidFill>
            </a:endParaRPr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052736"/>
            <a:ext cx="4494213" cy="388843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9058" y="2643182"/>
            <a:ext cx="5020581" cy="338437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</p:pic>
      <p:sp>
        <p:nvSpPr>
          <p:cNvPr id="9" name="Прямоугольник 8"/>
          <p:cNvSpPr/>
          <p:nvPr/>
        </p:nvSpPr>
        <p:spPr>
          <a:xfrm>
            <a:off x="0" y="6242050"/>
            <a:ext cx="9144000" cy="109538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8316416" y="6391275"/>
            <a:ext cx="687884" cy="390525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Стрелка вправо с вырезом 13"/>
          <p:cNvSpPr/>
          <p:nvPr/>
        </p:nvSpPr>
        <p:spPr>
          <a:xfrm>
            <a:off x="3214678" y="2857496"/>
            <a:ext cx="1428760" cy="857256"/>
          </a:xfrm>
          <a:prstGeom prst="notchedRigh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70000"/>
              </a:lnSpc>
            </a:pP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Мероприятия, направленные непосредственно на внедрение профессиональных стандартов в учреждении </a:t>
            </a:r>
            <a:r>
              <a:rPr lang="ru-RU" altLang="ru-RU" sz="2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 dirty="0" smtClean="0">
                <a:solidFill>
                  <a:srgbClr val="C00000"/>
                </a:solidFill>
              </a:rPr>
              <a:t/>
            </a:r>
            <a:br>
              <a:rPr lang="ru-RU" altLang="ru-RU" sz="2000" b="1" dirty="0" smtClean="0">
                <a:solidFill>
                  <a:srgbClr val="C00000"/>
                </a:solidFill>
              </a:rPr>
            </a:b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142844" y="980729"/>
            <a:ext cx="4429156" cy="5162916"/>
          </a:xfrm>
        </p:spPr>
        <p:txBody>
          <a:bodyPr/>
          <a:lstStyle/>
          <a:p>
            <a:pPr algn="ctr">
              <a:spcBef>
                <a:spcPts val="0"/>
              </a:spcBef>
              <a:buNone/>
            </a:pPr>
            <a:r>
              <a:rPr lang="ru-RU" sz="1800" dirty="0" smtClean="0"/>
              <a:t>	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Дневник учёта индивидуального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маршрута профессионального 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роста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spcBef>
                <a:spcPts val="0"/>
              </a:spcBef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Разрабатывается    на    основе    итогов </a:t>
            </a:r>
          </a:p>
          <a:p>
            <a:pPr>
              <a:spcBef>
                <a:spcPts val="0"/>
              </a:spcBef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диагностики     в      соответствии      с</a:t>
            </a:r>
          </a:p>
          <a:p>
            <a:pPr>
              <a:spcBef>
                <a:spcPts val="0"/>
              </a:spcBef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требованиями       профессиональных </a:t>
            </a:r>
          </a:p>
          <a:p>
            <a:pPr algn="just">
              <a:spcBef>
                <a:spcPts val="0"/>
              </a:spcBef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стандартов    и   направлен   на  повышение</a:t>
            </a:r>
          </a:p>
          <a:p>
            <a:pPr algn="just">
              <a:spcBef>
                <a:spcPts val="0"/>
              </a:spcBef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уровня   компетенций    специалистов     в </a:t>
            </a:r>
          </a:p>
          <a:p>
            <a:pPr algn="just">
              <a:spcBef>
                <a:spcPts val="0"/>
              </a:spcBef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области   физической   культуры  и  спорта.</a:t>
            </a:r>
          </a:p>
          <a:p>
            <a:pPr algn="just">
              <a:spcBef>
                <a:spcPts val="0"/>
              </a:spcBef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 В  дневнике  фиксируется  участие  в </a:t>
            </a:r>
          </a:p>
          <a:p>
            <a:pPr algn="just">
              <a:spcBef>
                <a:spcPts val="0"/>
              </a:spcBef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мероприятиях    по   повышению </a:t>
            </a:r>
          </a:p>
          <a:p>
            <a:pPr algn="just">
              <a:spcBef>
                <a:spcPts val="0"/>
              </a:spcBef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квалификации,   а    также   работа    по </a:t>
            </a:r>
          </a:p>
          <a:p>
            <a:pPr algn="just">
              <a:spcBef>
                <a:spcPts val="0"/>
              </a:spcBef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самообразованию.</a:t>
            </a:r>
          </a:p>
          <a:p>
            <a:pPr algn="just">
              <a:spcBef>
                <a:spcPts val="0"/>
              </a:spcBef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При необходимости    в     дневник </a:t>
            </a:r>
          </a:p>
          <a:p>
            <a:pPr algn="just">
              <a:spcBef>
                <a:spcPts val="0"/>
              </a:spcBef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учёта     индивидуального      маршрута </a:t>
            </a:r>
          </a:p>
          <a:p>
            <a:pPr algn="just">
              <a:spcBef>
                <a:spcPts val="0"/>
              </a:spcBef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могут  вноситься       изменения.</a:t>
            </a:r>
          </a:p>
          <a:p>
            <a:pPr>
              <a:buNone/>
            </a:pPr>
            <a:endParaRPr lang="ru-RU" sz="1600" dirty="0" smtClean="0"/>
          </a:p>
          <a:p>
            <a:endParaRPr lang="ru-RU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1000108"/>
            <a:ext cx="3825952" cy="257907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</p:pic>
      <p:pic>
        <p:nvPicPr>
          <p:cNvPr id="9" name="Picture 3" descr="C:\Users\Ольга\Desktop\Профстандарты 2016\К докладу 26.10.16\Для презентации\Дневник 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3214686"/>
            <a:ext cx="4032448" cy="2815761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</p:pic>
      <p:sp>
        <p:nvSpPr>
          <p:cNvPr id="13" name="Прямоугольник 12"/>
          <p:cNvSpPr/>
          <p:nvPr/>
        </p:nvSpPr>
        <p:spPr>
          <a:xfrm>
            <a:off x="0" y="6242050"/>
            <a:ext cx="9144000" cy="109538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8316416" y="6391275"/>
            <a:ext cx="687884" cy="390525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трелка вправо с вырезом 11"/>
          <p:cNvSpPr/>
          <p:nvPr/>
        </p:nvSpPr>
        <p:spPr>
          <a:xfrm rot="5400000">
            <a:off x="4429124" y="3000372"/>
            <a:ext cx="1428760" cy="857256"/>
          </a:xfrm>
          <a:prstGeom prst="notchedRigh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0" y="214313"/>
            <a:ext cx="8964488" cy="857233"/>
          </a:xfrm>
        </p:spPr>
        <p:txBody>
          <a:bodyPr/>
          <a:lstStyle/>
          <a:p>
            <a:pPr eaLnBrk="1" hangingPunct="1">
              <a:defRPr/>
            </a:pP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Профессиональные стандарты </a:t>
            </a:r>
            <a:b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Нормативные документы</a:t>
            </a:r>
            <a:r>
              <a:rPr lang="ru-RU" sz="2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Calibri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Calibri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Calibri"/>
                <a:cs typeface="Times New Roman" pitchFamily="18" charset="0"/>
              </a:rPr>
            </a:b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5" name="Объект 2"/>
          <p:cNvSpPr>
            <a:spLocks noGrp="1"/>
          </p:cNvSpPr>
          <p:nvPr>
            <p:ph idx="1"/>
          </p:nvPr>
        </p:nvSpPr>
        <p:spPr>
          <a:xfrm>
            <a:off x="179512" y="836712"/>
            <a:ext cx="8678768" cy="5306932"/>
          </a:xfrm>
        </p:spPr>
        <p:txBody>
          <a:bodyPr/>
          <a:lstStyle/>
          <a:p>
            <a:pPr algn="just">
              <a:lnSpc>
                <a:spcPct val="150000"/>
              </a:lnSpc>
              <a:defRPr/>
            </a:pPr>
            <a:r>
              <a:rPr lang="ru-RU" alt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Указ Президента Российской Федерации от 7 мая 2012 г. № 597 «О мероприятиях по реализации государственной социальной политики»</a:t>
            </a:r>
          </a:p>
          <a:p>
            <a:pPr algn="just">
              <a:lnSpc>
                <a:spcPct val="150000"/>
              </a:lnSpc>
              <a:defRPr/>
            </a:pPr>
            <a:r>
              <a:rPr lang="ru-RU" alt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Федеральным законом от </a:t>
            </a:r>
            <a:r>
              <a:rPr lang="en-US" alt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03.12.2012 </a:t>
            </a:r>
            <a:r>
              <a:rPr lang="ru-RU" alt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</a:t>
            </a:r>
            <a:r>
              <a:rPr lang="en-US" alt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236-</a:t>
            </a:r>
            <a:r>
              <a:rPr lang="ru-RU" alt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ФЗ </a:t>
            </a:r>
            <a:r>
              <a:rPr lang="ru-RU" alt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altLang="ru-RU" sz="2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Трудовой кодекс Российской Федерации   внесено новое понятие - </a:t>
            </a:r>
            <a:r>
              <a:rPr lang="ru-RU" altLang="ru-RU" sz="20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«профессиональный стандарт»</a:t>
            </a:r>
          </a:p>
          <a:p>
            <a:pPr marL="285750" indent="-285750" algn="just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Постановление Правительства Российской Федерации от 22 января 2013 г.  </a:t>
            </a:r>
          </a:p>
          <a:p>
            <a:pPr marL="285750" indent="-285750" algn="just">
              <a:lnSpc>
                <a:spcPct val="150000"/>
              </a:lnSpc>
              <a:buNone/>
              <a:defRPr/>
            </a:pP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     №23  «О Правилах разработки, утверждения и применения профессиональных  стандартов»</a:t>
            </a:r>
          </a:p>
          <a:p>
            <a:pPr algn="just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Приказ Минтруда России №170н от 29 апреля 2013 г. «Об утверждении </a:t>
            </a:r>
          </a:p>
          <a:p>
            <a:pPr algn="just">
              <a:lnSpc>
                <a:spcPct val="150000"/>
              </a:lnSpc>
              <a:buNone/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методических рекомендаций по разработке профессионального стандарта»</a:t>
            </a:r>
          </a:p>
          <a:p>
            <a:pPr algn="just">
              <a:defRPr/>
            </a:pPr>
            <a:endParaRPr lang="ru-RU" altLang="ru-RU" sz="1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6242050"/>
            <a:ext cx="9144000" cy="109538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8428038" y="6391275"/>
            <a:ext cx="576262" cy="390525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85728"/>
            <a:ext cx="8229600" cy="1143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Трудовой договор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1142984"/>
            <a:ext cx="8286808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Работодатель обязан уведомить работника в письменной форме не позднее чем за два месяца об изменении определенных сторонами условий трудового договора, и, в случае его согласия работать в новых условиях, заключить с ним дополнительное соглашение к трудовому договору, закрепив при необходимости условие о прохождении курсов повышении квалификации, переподготовке или получении соответствующего профессионального образования 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------------------------------------------------------------------------------------------------</a:t>
            </a:r>
          </a:p>
          <a:p>
            <a:pPr algn="just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6242050"/>
            <a:ext cx="9144000" cy="109538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8316416" y="6391275"/>
            <a:ext cx="687884" cy="390525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3789040"/>
            <a:ext cx="828680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hangingPunct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ДЛЯ ИНФОРМАЦИИ</a:t>
            </a:r>
          </a:p>
          <a:p>
            <a:pPr lvl="0" eaLnBrk="0" hangingPunct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Применение Профессиональных стандартов:</a:t>
            </a:r>
          </a:p>
          <a:p>
            <a:pPr lvl="0" eaLnBrk="0" hangingPunct="0">
              <a:buBlip>
                <a:blip r:embed="rId2"/>
              </a:buBlip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при приеме на работу;  </a:t>
            </a:r>
          </a:p>
          <a:p>
            <a:pPr lvl="0" eaLnBrk="0" hangingPunct="0">
              <a:buBlip>
                <a:blip r:embed="rId2"/>
              </a:buBlip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при переводе работников;</a:t>
            </a:r>
          </a:p>
          <a:p>
            <a:pPr lvl="0" eaLnBrk="0" hangingPunct="0">
              <a:buBlip>
                <a:blip r:embed="rId2"/>
              </a:buBlip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при увольнению сотрудника, в том числе по сокращению штата и </a:t>
            </a:r>
          </a:p>
          <a:p>
            <a:pPr lvl="0" eaLnBrk="0" hangingPunct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численности, по  не соблюдению правил заключения  трудового </a:t>
            </a:r>
          </a:p>
          <a:p>
            <a:pPr lvl="0" eaLnBrk="0" hangingPunct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договора.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6242050"/>
            <a:ext cx="9144000" cy="109538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8316416" y="6391275"/>
            <a:ext cx="687884" cy="390525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44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eaLnBrk="1" hangingPunct="1"/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Ответственность, если трудовой договор оформлен ненадлежащим образом</a:t>
            </a:r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sp>
        <p:nvSpPr>
          <p:cNvPr id="8" name="Прямоугольник 7"/>
          <p:cNvSpPr/>
          <p:nvPr/>
        </p:nvSpPr>
        <p:spPr>
          <a:xfrm>
            <a:off x="285720" y="1268760"/>
            <a:ext cx="8643998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 algn="just"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Работодателя могут привлечь к ответственности в том случае, когда должность, предполагающая льготы, указана в трудовом договоре без учета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профстандарта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либо квалификационного справочника. </a:t>
            </a:r>
          </a:p>
          <a:p>
            <a:pPr indent="361950" algn="just">
              <a:defRPr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indent="361950" algn="just"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. Уклонение от оформления или ненадлежащее оформление трудового договора либо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  <a:hlinkClick r:id="rId3"/>
              </a:rPr>
              <a:t>заключение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гражданско-правового договора, фактически регулирующего трудовые отношения между работником и работодателем, </a:t>
            </a:r>
          </a:p>
          <a:p>
            <a:pPr indent="361950" algn="just">
              <a:defRPr/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влечет наложение административного штрафа на должностных лиц в размере от десяти тысяч до двадцати тысяч рублей; на лиц, осуществляющих предпринимательскую деятельность без образования юридического лица, - от пяти тысяч до десяти тысяч рублей; на юридических лиц - от пятидесяти тысяч до ста тысяч рублей.</a:t>
            </a:r>
          </a:p>
          <a:p>
            <a:pPr>
              <a:defRPr/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  <a:hlinkClick r:id="rId4"/>
              </a:rPr>
              <a:t/>
            </a:r>
            <a:br>
              <a:rPr lang="ru-RU" sz="2000" i="1" dirty="0" smtClean="0">
                <a:latin typeface="Times New Roman" pitchFamily="18" charset="0"/>
                <a:cs typeface="Times New Roman" pitchFamily="18" charset="0"/>
                <a:hlinkClick r:id="rId4"/>
              </a:rPr>
            </a:br>
            <a:r>
              <a:rPr lang="ru-RU" sz="2000" i="1" dirty="0" smtClean="0">
                <a:latin typeface="Times New Roman" pitchFamily="18" charset="0"/>
                <a:cs typeface="Times New Roman" pitchFamily="18" charset="0"/>
                <a:hlinkClick r:id="rId4"/>
              </a:rPr>
              <a:t>ст. 5.27 Кодекса Российской Федерации об административных правонарушениях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6215082"/>
            <a:ext cx="9144000" cy="109538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57150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lvl="0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Профессиональные стандарты работников спортивной отрасли</a:t>
            </a: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/>
            </a:r>
            <a:b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</a:b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4294967295"/>
          </p:nvPr>
        </p:nvSpPr>
        <p:spPr>
          <a:xfrm>
            <a:off x="0" y="1196752"/>
            <a:ext cx="8892480" cy="5256584"/>
          </a:xfrm>
        </p:spPr>
        <p:txBody>
          <a:bodyPr/>
          <a:lstStyle/>
          <a:p>
            <a:pPr algn="just">
              <a:buNone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	Органы и организации, осуществляющие функции и полномочия учредителей организаций, указанных в п.1 Постановления, а также осуществляющие контроль и координацию деятельности таких организаций, обеспечивают:</a:t>
            </a:r>
          </a:p>
          <a:p>
            <a:pPr indent="361950" algn="just">
              <a:buNone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а) внесение изменений в установленном порядке в соответствующие нормативные правовые акты и документы, требующие учета положений профессиональных стандартов, подлежащих применению;</a:t>
            </a:r>
          </a:p>
          <a:p>
            <a:pPr indent="361950" algn="just">
              <a:buNone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б) осуществление контроля за реализацией мероприятий планов.</a:t>
            </a:r>
            <a:r>
              <a:rPr lang="ru-RU" sz="2400" b="1" dirty="0" smtClean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600" b="1" dirty="0" smtClean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(Постановление Правительства РФ от 27 июня 2016 г. N 584 п.3)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Реализацию мероприятий планов завершить не позднее 1 января 2020 г.</a:t>
            </a:r>
            <a:r>
              <a:rPr lang="ru-RU" sz="2800" b="1" dirty="0" smtClean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algn="ctr">
              <a:buNone/>
            </a:pPr>
            <a:r>
              <a:rPr lang="ru-RU" sz="1400" b="1" dirty="0" smtClean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(Постановление Правительства РФ от 27 июня 2016 г. N 584 п.2)</a:t>
            </a:r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6242050"/>
            <a:ext cx="9144000" cy="109538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8316913" y="6391275"/>
            <a:ext cx="687387" cy="390525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84784"/>
            <a:ext cx="8229600" cy="4464496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Спасибо за внимание !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463" y="144463"/>
            <a:ext cx="2124075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286000" y="260649"/>
            <a:ext cx="65344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Автономное учреждение физической культуры и спорта Вологодской области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Центр спортивной подготовки спортивных сборных команд области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357158" y="1"/>
            <a:ext cx="8435975" cy="1071546"/>
          </a:xfrm>
        </p:spPr>
        <p:txBody>
          <a:bodyPr/>
          <a:lstStyle/>
          <a:p>
            <a:pPr eaLnBrk="1" hangingPunct="1">
              <a:defRPr/>
            </a:pP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Профессиональные стандарты </a:t>
            </a:r>
            <a:b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Нормативные документы</a:t>
            </a:r>
            <a:endParaRPr lang="ru-RU" sz="24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9" name="Объект 2"/>
          <p:cNvSpPr>
            <a:spLocks noGrp="1"/>
          </p:cNvSpPr>
          <p:nvPr>
            <p:ph idx="1"/>
          </p:nvPr>
        </p:nvSpPr>
        <p:spPr>
          <a:xfrm>
            <a:off x="142844" y="1196752"/>
            <a:ext cx="8732869" cy="5015137"/>
          </a:xfrm>
        </p:spPr>
        <p:txBody>
          <a:bodyPr/>
          <a:lstStyle/>
          <a:p>
            <a:pPr algn="just">
              <a:defRPr/>
            </a:pPr>
            <a:r>
              <a:rPr lang="ru-RU" alt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Федеральный Закон от 2 мая 2015 года № 122-ФЗ «О внесении изменений в Трудовой кодекс Российской Федерации…»</a:t>
            </a:r>
            <a:r>
              <a:rPr lang="ru-RU" altLang="ru-RU" sz="18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algn="ctr">
              <a:buNone/>
              <a:defRPr/>
            </a:pPr>
            <a:r>
              <a:rPr lang="ru-RU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Вступил в силу с 1 июля 2016 года.</a:t>
            </a:r>
          </a:p>
          <a:p>
            <a:pPr algn="ctr">
              <a:buNone/>
              <a:defRPr/>
            </a:pPr>
            <a:endParaRPr lang="ru-RU" sz="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ü"/>
              <a:defRPr/>
            </a:pP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Статья 195.1.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Понятия квалификации работника, профессионального стандарта</a:t>
            </a:r>
          </a:p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	«</a:t>
            </a:r>
            <a:r>
              <a:rPr lang="ru-RU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Квалификация работника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 уровень знаний, умений, профессиональных навыков и опыта работы работника.</a:t>
            </a:r>
          </a:p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Профессиональный стандарт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 характеристика квалификации, необходимой работнику для осуществления определенного вида профессиональной деятельности»</a:t>
            </a:r>
          </a:p>
          <a:p>
            <a:pPr algn="just">
              <a:buNone/>
            </a:pPr>
            <a:endParaRPr lang="ru-RU" sz="9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ü"/>
              <a:defRPr/>
            </a:pPr>
            <a:r>
              <a:rPr lang="ru-RU" altLang="ru-RU" sz="1800" i="1" dirty="0" smtClean="0">
                <a:latin typeface="Times New Roman" pitchFamily="18" charset="0"/>
                <a:cs typeface="Times New Roman" pitchFamily="18" charset="0"/>
              </a:rPr>
              <a:t>Статья 195.3. </a:t>
            </a:r>
            <a:r>
              <a:rPr lang="ru-RU" altLang="ru-RU" sz="1800" dirty="0" smtClean="0">
                <a:latin typeface="Times New Roman" pitchFamily="18" charset="0"/>
                <a:cs typeface="Times New Roman" pitchFamily="18" charset="0"/>
              </a:rPr>
              <a:t>Порядок применения профессиональных стандартов</a:t>
            </a:r>
            <a:endParaRPr lang="ru-RU" altLang="ru-RU" sz="18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  <a:defRPr/>
            </a:pPr>
            <a:r>
              <a:rPr lang="ru-RU" alt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		«Если настоящим Кодексом, другими федеральными законами, иными нормативными правовыми актами Российской Федерации установлены требования к квалификации, необходимой работнику для выполнения определенной трудовой функции, профессиональные стандарты в части указанных требований </a:t>
            </a:r>
            <a:r>
              <a:rPr lang="ru-RU" altLang="ru-RU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обязательны для применения работодателями»</a:t>
            </a:r>
          </a:p>
          <a:p>
            <a:pPr algn="just">
              <a:buFont typeface="Arial" pitchFamily="34" charset="0"/>
              <a:buChar char="•"/>
              <a:defRPr/>
            </a:pPr>
            <a:endParaRPr lang="ru-RU" altLang="ru-RU" sz="1800" b="1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6242050"/>
            <a:ext cx="9144000" cy="109538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8428038" y="6391275"/>
            <a:ext cx="576262" cy="390525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357158" y="1"/>
            <a:ext cx="8435975" cy="1071546"/>
          </a:xfrm>
        </p:spPr>
        <p:txBody>
          <a:bodyPr/>
          <a:lstStyle/>
          <a:p>
            <a:pPr eaLnBrk="1" hangingPunct="1">
              <a:defRPr/>
            </a:pP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Профессиональные стандарты </a:t>
            </a:r>
            <a:b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Нормативные документы</a:t>
            </a:r>
            <a:endParaRPr lang="ru-RU" sz="24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9" name="Объект 2"/>
          <p:cNvSpPr>
            <a:spLocks noGrp="1"/>
          </p:cNvSpPr>
          <p:nvPr>
            <p:ph idx="1"/>
          </p:nvPr>
        </p:nvSpPr>
        <p:spPr>
          <a:xfrm>
            <a:off x="142844" y="1196752"/>
            <a:ext cx="8732869" cy="5015137"/>
          </a:xfrm>
        </p:spPr>
        <p:txBody>
          <a:bodyPr/>
          <a:lstStyle/>
          <a:p>
            <a:pPr>
              <a:buNone/>
            </a:pPr>
            <a:endParaRPr lang="ru-RU" sz="1800" dirty="0" smtClean="0"/>
          </a:p>
          <a:p>
            <a:pPr algn="ctr"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ПРАВИТЕЛЬСТВО РОССИЙСКОЙ ФЕДЕРАЦИИ</a:t>
            </a:r>
          </a:p>
          <a:p>
            <a:pPr algn="ctr"/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ПОСТАНОВЛЕНИЕ</a:t>
            </a:r>
          </a:p>
          <a:p>
            <a:pPr algn="ctr"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от 27 июня 2016 г. N 584</a:t>
            </a:r>
          </a:p>
          <a:p>
            <a:pPr algn="ctr"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ctr"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ОБ ОСОБЕННОСТЯХ</a:t>
            </a:r>
          </a:p>
          <a:p>
            <a:pPr algn="ctr"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ПРИМЕНЕНИЯ ПРОФЕССИОНАЛЬНЫХ СТАНДАРТОВ В ЧАСТИ ТРЕБОВАНИЙ,</a:t>
            </a:r>
          </a:p>
          <a:p>
            <a:pPr algn="ctr"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ОБЯЗАТЕЛЬНЫХ ДЛЯ ПРИМЕНЕНИЯ ГОСУДАРСТВЕННЫМИ ВНЕБЮДЖЕТНЫМИ</a:t>
            </a:r>
          </a:p>
          <a:p>
            <a:pPr algn="ctr"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ФОНДАМИ РОССИЙСКОЙ ФЕДЕРАЦИИ, ГОСУДАРСТВЕННЫМИ</a:t>
            </a:r>
          </a:p>
          <a:p>
            <a:pPr algn="ctr"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ИЛИ МУНИЦИПАЛЬНЫМИ УЧРЕЖДЕНИЯМИ, ГОСУДАРСТВЕННЫМИ</a:t>
            </a:r>
          </a:p>
          <a:p>
            <a:pPr algn="ctr"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ИЛИ МУНИЦИПАЛЬНЫМИ УНИТАРНЫМИ ПРЕДПРИЯТИЯМИ, А ТАКЖЕ</a:t>
            </a:r>
          </a:p>
          <a:p>
            <a:pPr algn="ctr"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ГОСУДАРСТВЕННЫМИ КОРПОРАЦИЯМИ, ГОСУДАРСТВЕННЫМИ</a:t>
            </a:r>
          </a:p>
          <a:p>
            <a:pPr algn="ctr"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КОМПАНИЯМИ И ХОЗЯЙСТВЕННЫМИ ОБЩЕСТВАМИ, БОЛЕЕ ПЯТИДЕСЯТИ</a:t>
            </a:r>
          </a:p>
          <a:p>
            <a:pPr algn="ctr"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ПРОЦЕНТОВ АКЦИЙ (ДОЛЕЙ) В УСТАВНОМ КАПИТАЛЕ КОТОРЫХ</a:t>
            </a:r>
          </a:p>
          <a:p>
            <a:pPr algn="ctr"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НАХОДИТСЯ В ГОСУДАРСТВЕННОЙ СОБСТВЕННОСТИ</a:t>
            </a:r>
          </a:p>
          <a:p>
            <a:pPr algn="ctr"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ИЛИ МУНИЦИПАЛЬНОЙ СОБСТВЕННОСТИ</a:t>
            </a:r>
          </a:p>
          <a:p>
            <a:pPr algn="ctr">
              <a:buFont typeface="Arial" pitchFamily="34" charset="0"/>
              <a:buChar char="•"/>
              <a:defRPr/>
            </a:pPr>
            <a:endParaRPr lang="ru-RU" altLang="ru-RU" sz="1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6242050"/>
            <a:ext cx="9144000" cy="109538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8428038" y="6391275"/>
            <a:ext cx="576262" cy="390525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/>
          <a:lstStyle/>
          <a:p>
            <a:pPr eaLnBrk="1" hangingPunct="1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Профессиональные стандарты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5" name="Содержимое 5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/>
          <a:lstStyle/>
          <a:p>
            <a:pPr algn="just" eaLnBrk="1" hangingPunct="1">
              <a:buNone/>
            </a:pPr>
            <a:r>
              <a:rPr lang="ru-RU" sz="2600" dirty="0" smtClean="0"/>
              <a:t>	</a:t>
            </a: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Профессиональные стандарты применяются работодателями при:</a:t>
            </a:r>
          </a:p>
          <a:p>
            <a:pPr algn="just" eaLnBrk="1" hangingPunct="1"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формировании кадровой политики и в управлении персоналом</a:t>
            </a:r>
          </a:p>
          <a:p>
            <a:pPr algn="just" eaLnBrk="1" hangingPunct="1">
              <a:buNone/>
            </a:pPr>
            <a:endParaRPr lang="ru-RU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организации обучения и аттестации работников</a:t>
            </a:r>
          </a:p>
          <a:p>
            <a:pPr algn="just" eaLnBrk="1" hangingPunct="1">
              <a:buNone/>
            </a:pPr>
            <a:endParaRPr lang="ru-RU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разработке должностных инструкций</a:t>
            </a:r>
          </a:p>
          <a:p>
            <a:pPr algn="just" eaLnBrk="1" hangingPunct="1">
              <a:buNone/>
            </a:pPr>
            <a:endParaRPr lang="ru-RU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тарификации работ</a:t>
            </a:r>
          </a:p>
          <a:p>
            <a:pPr algn="just" eaLnBrk="1" hangingPunct="1"/>
            <a:endParaRPr lang="ru-RU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присвоении тарифных разрядов работникам</a:t>
            </a:r>
          </a:p>
          <a:p>
            <a:pPr algn="just" eaLnBrk="1" hangingPunct="1">
              <a:buNone/>
            </a:pPr>
            <a:endParaRPr lang="ru-RU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установлении систем оплаты труда с учетом особенностей организации производства, труда и управления</a:t>
            </a:r>
          </a:p>
          <a:p>
            <a:pPr algn="just" eaLnBrk="1" hangingPunct="1"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2"/>
              </a:rPr>
              <a:t>п.25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Правил разработки, утверждения и применения профессиональных стандартов, утвержденных постановлением Правительства Российской Федерации от 22 января 2013 г. N 23 (в редакции от 23 сентября 2014 г. N 970)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6242050"/>
            <a:ext cx="9144000" cy="109538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8428038" y="6391275"/>
            <a:ext cx="576262" cy="390525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652934"/>
          </a:xfrm>
        </p:spPr>
        <p:txBody>
          <a:bodyPr/>
          <a:lstStyle/>
          <a:p>
            <a:pPr eaLnBrk="1" hangingPunct="1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Профессиональные стандарты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67" name="Содержимое 5"/>
          <p:cNvSpPr>
            <a:spLocks noGrp="1"/>
          </p:cNvSpPr>
          <p:nvPr>
            <p:ph idx="1"/>
          </p:nvPr>
        </p:nvSpPr>
        <p:spPr>
          <a:xfrm>
            <a:off x="428625" y="1268759"/>
            <a:ext cx="8372475" cy="5232053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ct val="0"/>
              </a:spcBef>
              <a:buFont typeface="Arial" charset="0"/>
              <a:buNone/>
            </a:pPr>
            <a:r>
              <a:rPr lang="ru-RU" sz="2800" dirty="0" smtClean="0"/>
              <a:t>	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Профессиональные стандарты обязательны в двух случаях: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Blip>
                <a:blip r:embed="rId3"/>
              </a:buBlip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 должности положены компенсации, льготы  и установлены ограничения (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абз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3, ч. 2, ст. 57 ТК РФ);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Blip>
                <a:blip r:embed="rId3"/>
              </a:buBlip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законодательство РФ устанавливает обязательные требование к квалификации работников (ст. 195.3 ТК РФ)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  <a:buFont typeface="Arial" charset="0"/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 должности «Тренер», «Инструктор-методист» </a:t>
            </a:r>
          </a:p>
          <a:p>
            <a:pPr algn="ctr">
              <a:lnSpc>
                <a:spcPct val="150000"/>
              </a:lnSpc>
              <a:spcBef>
                <a:spcPct val="0"/>
              </a:spcBef>
              <a:buFont typeface="Arial" charset="0"/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профессиональные стандарты обязательны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ct val="0"/>
              </a:spcBef>
              <a:buFont typeface="Arial" charset="0"/>
              <a:buNone/>
            </a:pPr>
            <a:endParaRPr lang="ru-RU" sz="800" dirty="0" smtClean="0"/>
          </a:p>
          <a:p>
            <a:pPr>
              <a:spcBef>
                <a:spcPct val="0"/>
              </a:spcBef>
              <a:buFont typeface="Arial" charset="0"/>
              <a:buNone/>
            </a:pPr>
            <a:r>
              <a:rPr lang="ru-RU" sz="2200" dirty="0" smtClean="0"/>
              <a:t>	</a:t>
            </a:r>
            <a:endParaRPr lang="ru-RU" dirty="0" smtClean="0"/>
          </a:p>
          <a:p>
            <a:endParaRPr lang="ru-RU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6242050"/>
            <a:ext cx="9144000" cy="109538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8316913" y="6391275"/>
            <a:ext cx="687387" cy="390525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354013" y="285727"/>
            <a:ext cx="8435975" cy="571505"/>
          </a:xfrm>
        </p:spPr>
        <p:txBody>
          <a:bodyPr/>
          <a:lstStyle/>
          <a:p>
            <a:pPr eaLnBrk="1" hangingPunct="1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Профессиональные стандарты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6242050"/>
            <a:ext cx="9144000" cy="109538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8428038" y="6391275"/>
            <a:ext cx="576262" cy="390525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25" name="Содержимое 5"/>
          <p:cNvSpPr>
            <a:spLocks noGrp="1"/>
          </p:cNvSpPr>
          <p:nvPr>
            <p:ph idx="1"/>
          </p:nvPr>
        </p:nvSpPr>
        <p:spPr>
          <a:xfrm>
            <a:off x="0" y="620688"/>
            <a:ext cx="8964488" cy="5472608"/>
          </a:xfrm>
        </p:spPr>
        <p:txBody>
          <a:bodyPr/>
          <a:lstStyle/>
          <a:p>
            <a:pPr indent="361950" algn="just">
              <a:buNone/>
              <a:defRPr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Профессиональные стандарты в части требований к квалификации  необходимой работнику для выполнения определенной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трудовой функции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применяются государственными или муниципальными учреждениями поэтапно на основе утвержденных указанными организациями с учетом мнений представительных органов работников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планов по организации применения профессиональных стандартов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содержащих в том числе:</a:t>
            </a:r>
          </a:p>
          <a:p>
            <a:pPr indent="361950" algn="just">
              <a:buNone/>
              <a:defRPr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а) список профессиональных стандартов, подлежащих применению;</a:t>
            </a:r>
          </a:p>
          <a:p>
            <a:pPr indent="361950" algn="just">
              <a:buNone/>
              <a:defRPr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б) сведения о потребности в профессиональном образовании, профессиональном обучении и (или) дополнительном профессиональном образовании работников, полученные на основе анализа квалификационных требований, содержащихся в профессиональных стандартах, и кадрового состава организаций и о проведении соответствующих мероприятий по образованию и обучению в установленном порядке;</a:t>
            </a:r>
          </a:p>
          <a:p>
            <a:pPr indent="361950" algn="just">
              <a:buNone/>
              <a:defRPr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в) этапы применения профессиональных стандартов;</a:t>
            </a:r>
          </a:p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       г) перечень локальных нормативных актов и других документов организаций, в том числе по вопросам аттестации, сертификации и других форм оценки квалификации работников, подлежащих изменению в связи с учетом положений профессиональных стандартов, подлежащих применению.</a:t>
            </a:r>
            <a:r>
              <a:rPr lang="ru-RU" sz="1800" b="1" dirty="0" smtClean="0"/>
              <a:t> </a:t>
            </a:r>
          </a:p>
          <a:p>
            <a:pPr algn="r">
              <a:buNone/>
            </a:pPr>
            <a:r>
              <a:rPr lang="ru-RU" sz="1800" b="1" dirty="0" smtClean="0"/>
              <a:t>	</a:t>
            </a:r>
            <a:r>
              <a:rPr lang="ru-RU" sz="1800" b="1" dirty="0" smtClean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Постановление Правительства РФ от 27 июня 2016 г. N 584 п.1</a:t>
            </a:r>
          </a:p>
          <a:p>
            <a:pPr indent="361950" algn="just">
              <a:buNone/>
              <a:defRPr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928694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1" hangingPunct="1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Шаг 1. Создание рабочей группы по внедрению профессиональных стандартов в организации</a:t>
            </a:r>
            <a:endParaRPr lang="ru-RU" sz="24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6242050"/>
            <a:ext cx="9144000" cy="109538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8428038" y="6391275"/>
            <a:ext cx="576262" cy="390525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pic>
        <p:nvPicPr>
          <p:cNvPr id="4100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59" y="1071546"/>
            <a:ext cx="4708454" cy="507209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214313" y="188641"/>
            <a:ext cx="8715375" cy="720080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1" hangingPunct="1"/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Шаг 2. Изучение и анализ документов, регламентирующих внедрение профессиональных стандартов.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47" name="Содержимое 5"/>
          <p:cNvSpPr>
            <a:spLocks noGrp="1"/>
          </p:cNvSpPr>
          <p:nvPr>
            <p:ph idx="1"/>
          </p:nvPr>
        </p:nvSpPr>
        <p:spPr>
          <a:xfrm>
            <a:off x="457200" y="1071563"/>
            <a:ext cx="8401080" cy="4949725"/>
          </a:xfrm>
        </p:spPr>
        <p:txBody>
          <a:bodyPr/>
          <a:lstStyle/>
          <a:p>
            <a:pPr algn="just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Трудовой кодекс Российской Федерации</a:t>
            </a:r>
          </a:p>
          <a:p>
            <a:pPr algn="just"/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Постановление Правительства РФ от 27.06.2016 № 584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«Об особенностях</a:t>
            </a:r>
          </a:p>
          <a:p>
            <a:pPr algn="just">
              <a:buFont typeface="Arial" charset="0"/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применения профессиональных стандартов в части требований, обязательных</a:t>
            </a:r>
          </a:p>
          <a:p>
            <a:pPr algn="just">
              <a:buFont typeface="Arial" charset="0"/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для применения государственными внебюджетными фондами Российской</a:t>
            </a:r>
          </a:p>
          <a:p>
            <a:pPr algn="just">
              <a:buFont typeface="Arial" charset="0"/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Федерации, государственными или муниципальными учреждениями, </a:t>
            </a:r>
          </a:p>
          <a:p>
            <a:pPr algn="just">
              <a:buFont typeface="Arial" charset="0"/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государственными или муниципальными унитарными предприятиями, а также государственными корпорациями, государственными компаниями и </a:t>
            </a:r>
          </a:p>
          <a:p>
            <a:pPr algn="just">
              <a:buFont typeface="Arial" charset="0"/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хозяйственными обществами, более пятидесяти процентов акций (долей) в </a:t>
            </a:r>
          </a:p>
          <a:p>
            <a:pPr algn="just">
              <a:buFont typeface="Arial" charset="0"/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уставном капитале которых находится в государственной собственности или </a:t>
            </a:r>
          </a:p>
          <a:p>
            <a:pPr algn="just">
              <a:buFont typeface="Arial" charset="0"/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муниципальной собственности»</a:t>
            </a:r>
          </a:p>
          <a:p>
            <a:pPr algn="just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Письмо Минтруда РФ от 04.04.2016 № 14-0/10/В-2253 «Ответы на типовые</a:t>
            </a:r>
          </a:p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вопросы по применению профессиональных стандартов» (вместе с </a:t>
            </a:r>
          </a:p>
          <a:p>
            <a:pPr algn="just">
              <a:buFont typeface="Arial" charset="0"/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«Информацией Министерства труда и социальной защиты Российской </a:t>
            </a:r>
          </a:p>
          <a:p>
            <a:pPr algn="just">
              <a:buFont typeface="Arial" charset="0"/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Федерации по вопросам применения профессиональных стандартов»)</a:t>
            </a:r>
          </a:p>
          <a:p>
            <a:pPr algn="just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иные документы и справочные материалы.</a:t>
            </a:r>
          </a:p>
          <a:p>
            <a:endParaRPr lang="ru-RU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6309320"/>
            <a:ext cx="9144000" cy="109538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8428038" y="6391275"/>
            <a:ext cx="576262" cy="390525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1994</TotalTime>
  <Words>1951</Words>
  <Application>Microsoft Office PowerPoint</Application>
  <PresentationFormat>Экран (4:3)</PresentationFormat>
  <Paragraphs>260</Paragraphs>
  <Slides>23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      Внедрение  профессиональных стандартов в спортивных организациях        </vt:lpstr>
      <vt:lpstr>Профессиональные стандарты  Нормативные документы  </vt:lpstr>
      <vt:lpstr>Профессиональные стандарты  Нормативные документы</vt:lpstr>
      <vt:lpstr>Профессиональные стандарты  Нормативные документы</vt:lpstr>
      <vt:lpstr>Профессиональные стандарты </vt:lpstr>
      <vt:lpstr>Профессиональные стандарты   </vt:lpstr>
      <vt:lpstr>Профессиональные стандарты </vt:lpstr>
      <vt:lpstr>Шаг 1. Создание рабочей группы по внедрению профессиональных стандартов в организации</vt:lpstr>
      <vt:lpstr>   Шаг 2. Изучение и анализ документов, регламентирующих внедрение профессиональных стандартов.  </vt:lpstr>
      <vt:lpstr> Шаг 3. Разработка и утверждение плана работ по внедрению профессиональных стандартов в организации </vt:lpstr>
      <vt:lpstr>Шаг 4.  Осуществление мероприятий, предусмотренных планом работ по внедрению профессиональных стандартов: 1. Составление перечня профессиональных стандартов, по которым в организации  есть  виды  деятельности </vt:lpstr>
      <vt:lpstr>Осуществление мероприятий, предусмотренных планом работ по внедрению профессиональных стандартов:  2. Сверка наименования должностей</vt:lpstr>
      <vt:lpstr> Осуществление мероприятий, предусмотренных планом работ по внедрению профессиональных стандартов:  3. Оформление протокола заседания рабочей группы по внедрению профессиональных стандартов </vt:lpstr>
      <vt:lpstr>  Осуществление мероприятий, предусмотренных планом работ по внедрению профессиональных стандартов  </vt:lpstr>
      <vt:lpstr>  Осуществление мероприятий, предусмотренных планом работ по внедрению профессиональных стандартов:   4. Формирование новых должностных инструкций </vt:lpstr>
      <vt:lpstr>Осуществление мероприятий, предусмотренных планом работ по внедрению профессиональных стандартов:   5. Аттестация работников на предмет соответствия профессиональным стандартам  </vt:lpstr>
      <vt:lpstr>Слайд 17</vt:lpstr>
      <vt:lpstr>Мероприятия, направленные непосредственно на внедрение профессиональных стандартов в учреждении  </vt:lpstr>
      <vt:lpstr>Мероприятия, направленные непосредственно на внедрение профессиональных стандартов в учреждении   </vt:lpstr>
      <vt:lpstr>Трудовой договор</vt:lpstr>
      <vt:lpstr>        Ответственность, если трудовой договор оформлен ненадлежащим образом   </vt:lpstr>
      <vt:lpstr> Профессиональные стандарты работников спортивной отрасли </vt:lpstr>
      <vt:lpstr>Спасибо за внимание 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Разработка и реализация  «Программ развития видов спорта в Российской Федерации до 2020 года»</dc:title>
  <dc:creator>Братков</dc:creator>
  <cp:lastModifiedBy>1</cp:lastModifiedBy>
  <cp:revision>152</cp:revision>
  <dcterms:created xsi:type="dcterms:W3CDTF">2015-06-15T15:20:14Z</dcterms:created>
  <dcterms:modified xsi:type="dcterms:W3CDTF">2016-10-26T05:11:06Z</dcterms:modified>
</cp:coreProperties>
</file>