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13" r:id="rId1"/>
  </p:sldMasterIdLst>
  <p:notesMasterIdLst>
    <p:notesMasterId r:id="rId26"/>
  </p:notesMasterIdLst>
  <p:sldIdLst>
    <p:sldId id="508" r:id="rId2"/>
    <p:sldId id="610" r:id="rId3"/>
    <p:sldId id="611" r:id="rId4"/>
    <p:sldId id="612" r:id="rId5"/>
    <p:sldId id="613" r:id="rId6"/>
    <p:sldId id="616" r:id="rId7"/>
    <p:sldId id="617" r:id="rId8"/>
    <p:sldId id="614" r:id="rId9"/>
    <p:sldId id="615" r:id="rId10"/>
    <p:sldId id="640" r:id="rId11"/>
    <p:sldId id="632" r:id="rId12"/>
    <p:sldId id="669" r:id="rId13"/>
    <p:sldId id="662" r:id="rId14"/>
    <p:sldId id="666" r:id="rId15"/>
    <p:sldId id="663" r:id="rId16"/>
    <p:sldId id="635" r:id="rId17"/>
    <p:sldId id="664" r:id="rId18"/>
    <p:sldId id="634" r:id="rId19"/>
    <p:sldId id="633" r:id="rId20"/>
    <p:sldId id="637" r:id="rId21"/>
    <p:sldId id="665" r:id="rId22"/>
    <p:sldId id="667" r:id="rId23"/>
    <p:sldId id="668" r:id="rId24"/>
    <p:sldId id="630" r:id="rId25"/>
  </p:sldIdLst>
  <p:sldSz cx="9144000" cy="6858000" type="screen4x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4DB97"/>
    <a:srgbClr val="BDE1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807" autoAdjust="0"/>
    <p:restoredTop sz="95501" autoAdjust="0"/>
  </p:normalViewPr>
  <p:slideViewPr>
    <p:cSldViewPr>
      <p:cViewPr varScale="1">
        <p:scale>
          <a:sx n="91" d="100"/>
          <a:sy n="91" d="100"/>
        </p:scale>
        <p:origin x="-25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4813" cy="496888"/>
          </a:xfrm>
          <a:prstGeom prst="rect">
            <a:avLst/>
          </a:prstGeom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0456B03-ED95-B144-8ECF-AEE9C719F724}" type="datetimeFigureOut">
              <a:rPr lang="ru-RU"/>
              <a:pPr/>
              <a:t>10.10.16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2950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4813" cy="496888"/>
          </a:xfrm>
          <a:prstGeom prst="rect">
            <a:avLst/>
          </a:prstGeom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275" y="9429750"/>
            <a:ext cx="2944813" cy="496888"/>
          </a:xfrm>
          <a:prstGeom prst="rect">
            <a:avLst/>
          </a:prstGeom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1B81966-B3A9-A649-A3A2-5B9DCAA8C00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1802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Arial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>
              <a:latin typeface="Calibri" charset="0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D0646DBC-8ECD-DE44-AC01-A2924C77F777}" type="slidenum">
              <a:rPr lang="ru-RU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>
              <a:latin typeface="Calibri" charset="0"/>
            </a:endParaRPr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E820106B-E0A7-CB48-A69C-4A288F1F89C1}" type="slidenum">
              <a:rPr lang="ru-RU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>
              <a:latin typeface="Calibri" charset="0"/>
            </a:endParaRPr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4A178C22-735F-724B-9ECA-64A9D53675A2}" type="slidenum">
              <a:rPr lang="ru-RU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>
              <a:latin typeface="Calibri" charset="0"/>
            </a:endParaRPr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21FDC51D-C0A9-AA42-BD36-00F96B3F53AF}" type="slidenum">
              <a:rPr lang="ru-RU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>
              <a:latin typeface="Calibri" charset="0"/>
            </a:endParaRPr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94D64935-A223-5C48-8F8E-85541CD83059}" type="slidenum">
              <a:rPr lang="ru-RU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>
              <a:latin typeface="Calibri" charset="0"/>
            </a:endParaRPr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88D1B977-1B9E-784D-9AFD-7206E1B9E8D4}" type="slidenum">
              <a:rPr lang="ru-RU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>
              <a:latin typeface="Calibri" charset="0"/>
            </a:endParaRP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2625EDCD-C536-EE46-B8EB-3DD2BDBBFA01}" type="slidenum">
              <a:rPr lang="ru-RU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>
              <a:latin typeface="Calibri" charset="0"/>
            </a:endParaRP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B6367F38-FCEA-654C-8D31-E7F9DA51EBEA}" type="slidenum">
              <a:rPr lang="ru-RU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>
              <a:latin typeface="Calibri" charset="0"/>
            </a:endParaRPr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60DA8094-FC83-5B49-9CF4-20B7282DE9F1}" type="slidenum">
              <a:rPr lang="ru-RU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>
              <a:latin typeface="Calibri" charset="0"/>
            </a:endParaRPr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33E3DD82-6E47-4F4F-ACA7-8AFDCEC0D047}" type="slidenum">
              <a:rPr lang="ru-RU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>
              <a:latin typeface="Calibri" charset="0"/>
            </a:endParaRPr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8BC07E98-CE18-7942-B35B-8B3363CA1852}" type="slidenum">
              <a:rPr lang="ru-RU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ru-RU">
              <a:latin typeface="Calibri" charset="0"/>
            </a:endParaRPr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28EB8E35-C3B2-5B4C-A0FF-93831883292F}" type="slidenum">
              <a:rPr lang="ru-RU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7355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вертик. текст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3267" y="1552296"/>
            <a:ext cx="6021548" cy="799019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03639536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ертик. загол. и текст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530544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96CC7477-20F1-5743-A5DA-55C615CD2105}" type="datetime1">
              <a:rPr lang="ru-RU"/>
              <a:pPr/>
              <a:t>10.10.16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FA26469-8F85-AB41-8F1E-36D2B310B74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265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557338"/>
            <a:ext cx="9144000" cy="4619625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10093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14735334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1274094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214839"/>
            <a:ext cx="7886700" cy="2874812"/>
          </a:xfrm>
        </p:spPr>
        <p:txBody>
          <a:bodyPr/>
          <a:lstStyle>
            <a:lvl1pPr marL="0" indent="0">
              <a:buNone/>
              <a:defRPr sz="1800" baseline="0">
                <a:solidFill>
                  <a:schemeClr val="accent2">
                    <a:lumMod val="50000"/>
                  </a:schemeClr>
                </a:solidFill>
                <a:latin typeface="Arial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15147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557338"/>
            <a:ext cx="9144000" cy="4619625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10093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3701808"/>
            <a:ext cx="3886200" cy="247515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3701807"/>
            <a:ext cx="3886200" cy="24751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309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557338"/>
            <a:ext cx="9144000" cy="4619625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831" y="250507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4832" y="398160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54140" y="398160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06127807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557338"/>
            <a:ext cx="9144000" cy="4619625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783302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85039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557338"/>
            <a:ext cx="9144000" cy="4619625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944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5582" y="1352350"/>
            <a:ext cx="6495260" cy="7050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45582" y="2211405"/>
            <a:ext cx="6495260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9763061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1143" y="1467853"/>
            <a:ext cx="6654078" cy="813335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31143" y="2683041"/>
            <a:ext cx="6654078" cy="3881388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49817467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3633788"/>
            <a:ext cx="78867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7" name="Заголовок 9"/>
          <p:cNvSpPr>
            <a:spLocks noGrp="1"/>
          </p:cNvSpPr>
          <p:nvPr>
            <p:ph type="title"/>
          </p:nvPr>
        </p:nvSpPr>
        <p:spPr bwMode="auto">
          <a:xfrm>
            <a:off x="628650" y="1601788"/>
            <a:ext cx="7886700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pic>
        <p:nvPicPr>
          <p:cNvPr id="1028" name="Изображение 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38" y="354013"/>
            <a:ext cx="68262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58" r:id="rId1"/>
    <p:sldLayoutId id="2147484359" r:id="rId2"/>
    <p:sldLayoutId id="2147484360" r:id="rId3"/>
    <p:sldLayoutId id="2147484361" r:id="rId4"/>
    <p:sldLayoutId id="2147484362" r:id="rId5"/>
    <p:sldLayoutId id="2147484363" r:id="rId6"/>
    <p:sldLayoutId id="2147484364" r:id="rId7"/>
    <p:sldLayoutId id="2147484365" r:id="rId8"/>
    <p:sldLayoutId id="2147484366" r:id="rId9"/>
    <p:sldLayoutId id="2147484367" r:id="rId10"/>
    <p:sldLayoutId id="2147484368" r:id="rId11"/>
    <p:sldLayoutId id="2147484369" r:id="rId12"/>
  </p:sldLayoutIdLst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rgbClr val="004D7F"/>
          </a:solidFill>
          <a:latin typeface="Arial" charset="0"/>
          <a:ea typeface="Arial" charset="0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rgbClr val="004D7F"/>
          </a:solidFill>
          <a:latin typeface="Arial" charset="0"/>
          <a:ea typeface="Arial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rgbClr val="004D7F"/>
          </a:solidFill>
          <a:latin typeface="Arial" charset="0"/>
          <a:ea typeface="Arial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rgbClr val="004D7F"/>
          </a:solidFill>
          <a:latin typeface="Arial" charset="0"/>
          <a:ea typeface="Arial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rgbClr val="004D7F"/>
          </a:solidFill>
          <a:latin typeface="Arial" charset="0"/>
          <a:ea typeface="Arial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rgbClr val="004D7F"/>
          </a:solidFill>
          <a:latin typeface="Arial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rgbClr val="004D7F"/>
          </a:solidFill>
          <a:latin typeface="Arial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rgbClr val="004D7F"/>
          </a:solidFill>
          <a:latin typeface="Arial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rgbClr val="004D7F"/>
          </a:solidFill>
          <a:latin typeface="Arial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rgbClr val="004D7F"/>
          </a:solidFill>
          <a:latin typeface="+mn-lt"/>
          <a:ea typeface="Arial" charset="0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rgbClr val="004D7F"/>
          </a:solidFill>
          <a:latin typeface="+mn-lt"/>
          <a:ea typeface="Arial" charset="0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rgbClr val="004D7F"/>
          </a:solidFill>
          <a:latin typeface="+mn-lt"/>
          <a:ea typeface="Arial" charset="0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rgbClr val="004D7F"/>
          </a:solidFill>
          <a:latin typeface="+mn-lt"/>
          <a:ea typeface="Arial" charset="0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rgbClr val="004D7F"/>
          </a:solidFill>
          <a:latin typeface="+mn-lt"/>
          <a:ea typeface="Arial" charset="0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5"/>
          <p:cNvSpPr>
            <a:spLocks noChangeArrowheads="1"/>
          </p:cNvSpPr>
          <p:nvPr/>
        </p:nvSpPr>
        <p:spPr bwMode="auto">
          <a:xfrm>
            <a:off x="1258888" y="96838"/>
            <a:ext cx="6985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sz="2000" b="1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Нормативные правовые акты Минспорта России, направленные на модернизацию системы подготовки спортивного резерва для спортивных сборных команд Российской Федерации</a:t>
            </a:r>
          </a:p>
        </p:txBody>
      </p:sp>
      <p:grpSp>
        <p:nvGrpSpPr>
          <p:cNvPr id="15363" name="Группа 6"/>
          <p:cNvGrpSpPr>
            <a:grpSpLocks/>
          </p:cNvGrpSpPr>
          <p:nvPr/>
        </p:nvGrpSpPr>
        <p:grpSpPr bwMode="auto">
          <a:xfrm>
            <a:off x="755650" y="1341438"/>
            <a:ext cx="7993063" cy="5265737"/>
            <a:chOff x="755577" y="1330438"/>
            <a:chExt cx="7992015" cy="5266913"/>
          </a:xfrm>
        </p:grpSpPr>
        <p:sp>
          <p:nvSpPr>
            <p:cNvPr id="9" name="Полилиния 8"/>
            <p:cNvSpPr/>
            <p:nvPr/>
          </p:nvSpPr>
          <p:spPr>
            <a:xfrm>
              <a:off x="786395" y="3346622"/>
              <a:ext cx="7920856" cy="1857972"/>
            </a:xfrm>
            <a:custGeom>
              <a:avLst/>
              <a:gdLst>
                <a:gd name="connsiteX0" fmla="*/ 0 w 7920856"/>
                <a:gd name="connsiteY0" fmla="*/ 191884 h 1151280"/>
                <a:gd name="connsiteX1" fmla="*/ 56202 w 7920856"/>
                <a:gd name="connsiteY1" fmla="*/ 56202 h 1151280"/>
                <a:gd name="connsiteX2" fmla="*/ 191885 w 7920856"/>
                <a:gd name="connsiteY2" fmla="*/ 1 h 1151280"/>
                <a:gd name="connsiteX3" fmla="*/ 7728972 w 7920856"/>
                <a:gd name="connsiteY3" fmla="*/ 0 h 1151280"/>
                <a:gd name="connsiteX4" fmla="*/ 7864654 w 7920856"/>
                <a:gd name="connsiteY4" fmla="*/ 56202 h 1151280"/>
                <a:gd name="connsiteX5" fmla="*/ 7920855 w 7920856"/>
                <a:gd name="connsiteY5" fmla="*/ 191885 h 1151280"/>
                <a:gd name="connsiteX6" fmla="*/ 7920856 w 7920856"/>
                <a:gd name="connsiteY6" fmla="*/ 959396 h 1151280"/>
                <a:gd name="connsiteX7" fmla="*/ 7864654 w 7920856"/>
                <a:gd name="connsiteY7" fmla="*/ 1095079 h 1151280"/>
                <a:gd name="connsiteX8" fmla="*/ 7728971 w 7920856"/>
                <a:gd name="connsiteY8" fmla="*/ 1151280 h 1151280"/>
                <a:gd name="connsiteX9" fmla="*/ 191884 w 7920856"/>
                <a:gd name="connsiteY9" fmla="*/ 1151280 h 1151280"/>
                <a:gd name="connsiteX10" fmla="*/ 56202 w 7920856"/>
                <a:gd name="connsiteY10" fmla="*/ 1095078 h 1151280"/>
                <a:gd name="connsiteX11" fmla="*/ 1 w 7920856"/>
                <a:gd name="connsiteY11" fmla="*/ 959395 h 1151280"/>
                <a:gd name="connsiteX12" fmla="*/ 0 w 7920856"/>
                <a:gd name="connsiteY12" fmla="*/ 191884 h 115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20856" h="1151280">
                  <a:moveTo>
                    <a:pt x="0" y="191884"/>
                  </a:moveTo>
                  <a:cubicBezTo>
                    <a:pt x="0" y="140993"/>
                    <a:pt x="20216" y="92187"/>
                    <a:pt x="56202" y="56202"/>
                  </a:cubicBezTo>
                  <a:cubicBezTo>
                    <a:pt x="92187" y="20217"/>
                    <a:pt x="140994" y="1"/>
                    <a:pt x="191885" y="1"/>
                  </a:cubicBezTo>
                  <a:lnTo>
                    <a:pt x="7728972" y="0"/>
                  </a:lnTo>
                  <a:cubicBezTo>
                    <a:pt x="7779863" y="0"/>
                    <a:pt x="7828669" y="20216"/>
                    <a:pt x="7864654" y="56202"/>
                  </a:cubicBezTo>
                  <a:cubicBezTo>
                    <a:pt x="7900639" y="92187"/>
                    <a:pt x="7920855" y="140994"/>
                    <a:pt x="7920855" y="191885"/>
                  </a:cubicBezTo>
                  <a:cubicBezTo>
                    <a:pt x="7920855" y="447722"/>
                    <a:pt x="7920856" y="703559"/>
                    <a:pt x="7920856" y="959396"/>
                  </a:cubicBezTo>
                  <a:cubicBezTo>
                    <a:pt x="7920856" y="1010287"/>
                    <a:pt x="7900640" y="1059093"/>
                    <a:pt x="7864654" y="1095079"/>
                  </a:cubicBezTo>
                  <a:cubicBezTo>
                    <a:pt x="7828669" y="1131064"/>
                    <a:pt x="7779862" y="1151281"/>
                    <a:pt x="7728971" y="1151280"/>
                  </a:cubicBezTo>
                  <a:lnTo>
                    <a:pt x="191884" y="1151280"/>
                  </a:lnTo>
                  <a:cubicBezTo>
                    <a:pt x="140993" y="1151280"/>
                    <a:pt x="92187" y="1131064"/>
                    <a:pt x="56202" y="1095078"/>
                  </a:cubicBezTo>
                  <a:cubicBezTo>
                    <a:pt x="20217" y="1059093"/>
                    <a:pt x="1" y="1010286"/>
                    <a:pt x="1" y="959395"/>
                  </a:cubicBezTo>
                  <a:cubicBezTo>
                    <a:pt x="1" y="703558"/>
                    <a:pt x="0" y="447721"/>
                    <a:pt x="0" y="191884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84826" tIns="56201" rIns="284826" bIns="56201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</a:defRPr>
              </a:lvl9pPr>
            </a:lstStyle>
            <a:p>
              <a:pPr algn="just" eaLnBrk="1" hangingPunct="1"/>
              <a:endParaRPr lang="ru-RU" sz="2000" b="1">
                <a:latin typeface="Times New Roman" charset="0"/>
                <a:cs typeface="Times New Roman" charset="0"/>
              </a:endParaRPr>
            </a:p>
            <a:p>
              <a:pPr algn="just" eaLnBrk="1" hangingPunct="1"/>
              <a:r>
                <a:rPr lang="ru-RU" sz="2000" b="1">
                  <a:latin typeface="Times New Roman" charset="0"/>
                  <a:cs typeface="Times New Roman" charset="0"/>
                </a:rPr>
                <a:t>Приказ Минспорта России от 30 октября 2015 г. № 999 «Об утверждении требований к обеспечению подготовки спортивного резерва для спортивных сборных команд Российской Федерации» (зарегистрирован в Минюсте России 5 апреля 2016 г., регистрационный № 41679).</a:t>
              </a:r>
            </a:p>
            <a:p>
              <a:pPr algn="just">
                <a:lnSpc>
                  <a:spcPct val="90000"/>
                </a:lnSpc>
                <a:spcAft>
                  <a:spcPct val="35000"/>
                </a:spcAft>
              </a:pPr>
              <a:endParaRPr lang="ru-RU" sz="2000" b="1">
                <a:latin typeface="Times New Roman" charset="0"/>
                <a:cs typeface="Times New Roman" charset="0"/>
              </a:endParaRP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755577" y="5489827"/>
              <a:ext cx="7920010" cy="1107524"/>
            </a:xfrm>
            <a:custGeom>
              <a:avLst/>
              <a:gdLst>
                <a:gd name="connsiteX0" fmla="*/ 0 w 7920010"/>
                <a:gd name="connsiteY0" fmla="*/ 256476 h 1538823"/>
                <a:gd name="connsiteX1" fmla="*/ 75120 w 7920010"/>
                <a:gd name="connsiteY1" fmla="*/ 75120 h 1538823"/>
                <a:gd name="connsiteX2" fmla="*/ 256476 w 7920010"/>
                <a:gd name="connsiteY2" fmla="*/ 0 h 1538823"/>
                <a:gd name="connsiteX3" fmla="*/ 7663534 w 7920010"/>
                <a:gd name="connsiteY3" fmla="*/ 0 h 1538823"/>
                <a:gd name="connsiteX4" fmla="*/ 7844890 w 7920010"/>
                <a:gd name="connsiteY4" fmla="*/ 75120 h 1538823"/>
                <a:gd name="connsiteX5" fmla="*/ 7920010 w 7920010"/>
                <a:gd name="connsiteY5" fmla="*/ 256476 h 1538823"/>
                <a:gd name="connsiteX6" fmla="*/ 7920010 w 7920010"/>
                <a:gd name="connsiteY6" fmla="*/ 1282347 h 1538823"/>
                <a:gd name="connsiteX7" fmla="*/ 7844890 w 7920010"/>
                <a:gd name="connsiteY7" fmla="*/ 1463703 h 1538823"/>
                <a:gd name="connsiteX8" fmla="*/ 7663534 w 7920010"/>
                <a:gd name="connsiteY8" fmla="*/ 1538823 h 1538823"/>
                <a:gd name="connsiteX9" fmla="*/ 256476 w 7920010"/>
                <a:gd name="connsiteY9" fmla="*/ 1538823 h 1538823"/>
                <a:gd name="connsiteX10" fmla="*/ 75120 w 7920010"/>
                <a:gd name="connsiteY10" fmla="*/ 1463703 h 1538823"/>
                <a:gd name="connsiteX11" fmla="*/ 0 w 7920010"/>
                <a:gd name="connsiteY11" fmla="*/ 1282347 h 1538823"/>
                <a:gd name="connsiteX12" fmla="*/ 0 w 7920010"/>
                <a:gd name="connsiteY12" fmla="*/ 256476 h 1538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20010" h="1538823">
                  <a:moveTo>
                    <a:pt x="0" y="256476"/>
                  </a:moveTo>
                  <a:cubicBezTo>
                    <a:pt x="0" y="188454"/>
                    <a:pt x="27022" y="123219"/>
                    <a:pt x="75120" y="75120"/>
                  </a:cubicBezTo>
                  <a:cubicBezTo>
                    <a:pt x="123219" y="27021"/>
                    <a:pt x="188454" y="0"/>
                    <a:pt x="256476" y="0"/>
                  </a:cubicBezTo>
                  <a:lnTo>
                    <a:pt x="7663534" y="0"/>
                  </a:lnTo>
                  <a:cubicBezTo>
                    <a:pt x="7731556" y="0"/>
                    <a:pt x="7796791" y="27022"/>
                    <a:pt x="7844890" y="75120"/>
                  </a:cubicBezTo>
                  <a:cubicBezTo>
                    <a:pt x="7892989" y="123219"/>
                    <a:pt x="7920010" y="188454"/>
                    <a:pt x="7920010" y="256476"/>
                  </a:cubicBezTo>
                  <a:lnTo>
                    <a:pt x="7920010" y="1282347"/>
                  </a:lnTo>
                  <a:cubicBezTo>
                    <a:pt x="7920010" y="1350369"/>
                    <a:pt x="7892988" y="1415604"/>
                    <a:pt x="7844890" y="1463703"/>
                  </a:cubicBezTo>
                  <a:cubicBezTo>
                    <a:pt x="7796791" y="1511802"/>
                    <a:pt x="7731556" y="1538823"/>
                    <a:pt x="7663534" y="1538823"/>
                  </a:cubicBezTo>
                  <a:lnTo>
                    <a:pt x="256476" y="1538823"/>
                  </a:lnTo>
                  <a:cubicBezTo>
                    <a:pt x="188454" y="1538823"/>
                    <a:pt x="123219" y="1511801"/>
                    <a:pt x="75120" y="1463703"/>
                  </a:cubicBezTo>
                  <a:cubicBezTo>
                    <a:pt x="27021" y="1415604"/>
                    <a:pt x="0" y="1350369"/>
                    <a:pt x="0" y="1282347"/>
                  </a:cubicBezTo>
                  <a:lnTo>
                    <a:pt x="0" y="256476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03744" tIns="75119" rIns="303744" bIns="75119"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Arial" charset="0"/>
                </a:defRPr>
              </a:lvl9pPr>
            </a:lstStyle>
            <a:p>
              <a:pPr algn="just" eaLnBrk="1" hangingPunct="1"/>
              <a:r>
                <a:rPr lang="ru-RU" sz="2000" b="1">
                  <a:latin typeface="Times New Roman" charset="0"/>
                  <a:cs typeface="Times New Roman" charset="0"/>
                </a:rPr>
                <a:t>Методические рекомендации по аттестации тренеров.</a:t>
              </a:r>
              <a:r>
                <a:rPr lang="ru-RU" sz="2000" b="1"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  <a:ea typeface="Calibri" charset="0"/>
                  <a:cs typeface="Times New Roman" charset="0"/>
                </a:rPr>
                <a:t> </a:t>
              </a:r>
              <a:endParaRPr lang="en-US" sz="2000" b="1"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Calibri" charset="0"/>
                <a:cs typeface="Times New Roman" charset="0"/>
              </a:endParaRPr>
            </a:p>
            <a:p>
              <a:pPr algn="just" eaLnBrk="1" hangingPunct="1"/>
              <a:r>
                <a:rPr lang="ru-RU" sz="2000" b="1"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  <a:ea typeface="Calibri" charset="0"/>
                  <a:cs typeface="Times New Roman" charset="0"/>
                </a:rPr>
                <a:t>Письмо Минспорта России от 14.10.2015г. ВМ-04-10/6609</a:t>
              </a:r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827582" y="1330438"/>
              <a:ext cx="7920010" cy="1801864"/>
            </a:xfrm>
            <a:custGeom>
              <a:avLst/>
              <a:gdLst>
                <a:gd name="connsiteX0" fmla="*/ 0 w 7920010"/>
                <a:gd name="connsiteY0" fmla="*/ 232845 h 1397043"/>
                <a:gd name="connsiteX1" fmla="*/ 68199 w 7920010"/>
                <a:gd name="connsiteY1" fmla="*/ 68199 h 1397043"/>
                <a:gd name="connsiteX2" fmla="*/ 232845 w 7920010"/>
                <a:gd name="connsiteY2" fmla="*/ 1 h 1397043"/>
                <a:gd name="connsiteX3" fmla="*/ 7687165 w 7920010"/>
                <a:gd name="connsiteY3" fmla="*/ 0 h 1397043"/>
                <a:gd name="connsiteX4" fmla="*/ 7851811 w 7920010"/>
                <a:gd name="connsiteY4" fmla="*/ 68199 h 1397043"/>
                <a:gd name="connsiteX5" fmla="*/ 7920009 w 7920010"/>
                <a:gd name="connsiteY5" fmla="*/ 232845 h 1397043"/>
                <a:gd name="connsiteX6" fmla="*/ 7920010 w 7920010"/>
                <a:gd name="connsiteY6" fmla="*/ 1164198 h 1397043"/>
                <a:gd name="connsiteX7" fmla="*/ 7851811 w 7920010"/>
                <a:gd name="connsiteY7" fmla="*/ 1328844 h 1397043"/>
                <a:gd name="connsiteX8" fmla="*/ 7687165 w 7920010"/>
                <a:gd name="connsiteY8" fmla="*/ 1397043 h 1397043"/>
                <a:gd name="connsiteX9" fmla="*/ 232845 w 7920010"/>
                <a:gd name="connsiteY9" fmla="*/ 1397043 h 1397043"/>
                <a:gd name="connsiteX10" fmla="*/ 68199 w 7920010"/>
                <a:gd name="connsiteY10" fmla="*/ 1328844 h 1397043"/>
                <a:gd name="connsiteX11" fmla="*/ 0 w 7920010"/>
                <a:gd name="connsiteY11" fmla="*/ 1164198 h 1397043"/>
                <a:gd name="connsiteX12" fmla="*/ 0 w 7920010"/>
                <a:gd name="connsiteY12" fmla="*/ 232845 h 1397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20010" h="1397043">
                  <a:moveTo>
                    <a:pt x="0" y="232845"/>
                  </a:moveTo>
                  <a:cubicBezTo>
                    <a:pt x="0" y="171091"/>
                    <a:pt x="24532" y="111866"/>
                    <a:pt x="68199" y="68199"/>
                  </a:cubicBezTo>
                  <a:cubicBezTo>
                    <a:pt x="111866" y="24532"/>
                    <a:pt x="171091" y="0"/>
                    <a:pt x="232845" y="1"/>
                  </a:cubicBezTo>
                  <a:lnTo>
                    <a:pt x="7687165" y="0"/>
                  </a:lnTo>
                  <a:cubicBezTo>
                    <a:pt x="7748919" y="0"/>
                    <a:pt x="7808144" y="24532"/>
                    <a:pt x="7851811" y="68199"/>
                  </a:cubicBezTo>
                  <a:cubicBezTo>
                    <a:pt x="7895478" y="111866"/>
                    <a:pt x="7920010" y="171091"/>
                    <a:pt x="7920009" y="232845"/>
                  </a:cubicBezTo>
                  <a:cubicBezTo>
                    <a:pt x="7920009" y="543296"/>
                    <a:pt x="7920010" y="853747"/>
                    <a:pt x="7920010" y="1164198"/>
                  </a:cubicBezTo>
                  <a:cubicBezTo>
                    <a:pt x="7920010" y="1225952"/>
                    <a:pt x="7895478" y="1285177"/>
                    <a:pt x="7851811" y="1328844"/>
                  </a:cubicBezTo>
                  <a:cubicBezTo>
                    <a:pt x="7808144" y="1372511"/>
                    <a:pt x="7748919" y="1397043"/>
                    <a:pt x="7687165" y="1397043"/>
                  </a:cubicBezTo>
                  <a:lnTo>
                    <a:pt x="232845" y="1397043"/>
                  </a:lnTo>
                  <a:cubicBezTo>
                    <a:pt x="171091" y="1397043"/>
                    <a:pt x="111866" y="1372511"/>
                    <a:pt x="68199" y="1328844"/>
                  </a:cubicBezTo>
                  <a:cubicBezTo>
                    <a:pt x="24532" y="1285177"/>
                    <a:pt x="0" y="1225952"/>
                    <a:pt x="0" y="1164198"/>
                  </a:cubicBezTo>
                  <a:lnTo>
                    <a:pt x="0" y="23284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96823" tIns="68198" rIns="296823" bIns="68198" anchor="ctr"/>
            <a:lstStyle>
              <a:lvl1pPr defTabSz="7112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defTabSz="7112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7112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7112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7112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altLang="ru-RU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2775" name="TextBox 3"/>
          <p:cNvSpPr txBox="1">
            <a:spLocks noChangeArrowheads="1"/>
          </p:cNvSpPr>
          <p:nvPr/>
        </p:nvSpPr>
        <p:spPr bwMode="auto">
          <a:xfrm>
            <a:off x="971550" y="1412875"/>
            <a:ext cx="7743825" cy="16319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just" eaLnBrk="1" hangingPunct="1"/>
            <a:r>
              <a:rPr lang="ru-RU" sz="2000" b="1">
                <a:latin typeface="Times New Roman" charset="0"/>
                <a:cs typeface="Times New Roman" charset="0"/>
              </a:rPr>
              <a:t>Приказ Минспорта России от 30 сентября 2015 г. № 914 «Об утверждении порядка осуществления экспериментальной и инновационной деятельности в области физической культуры и спорта» (зарегистрирован в Минюсте России 18 декабря 2015 г., регистрационный № 40158)</a:t>
            </a:r>
          </a:p>
        </p:txBody>
      </p:sp>
      <p:sp>
        <p:nvSpPr>
          <p:cNvPr id="15365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597650"/>
            <a:ext cx="2133600" cy="26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3DD7BFDE-9042-334D-9213-3CC402EBF088}" type="slidenum">
              <a:rPr lang="ru-RU" sz="1200">
                <a:latin typeface="Times New Roman" charset="0"/>
                <a:cs typeface="Times New Roman" charset="0"/>
              </a:rPr>
              <a:pPr/>
              <a:t>1</a:t>
            </a:fld>
            <a:endParaRPr lang="ru-RU" sz="1200">
              <a:latin typeface="Times New Roman" charset="0"/>
              <a:cs typeface="Times New Roman" charset="0"/>
            </a:endParaRPr>
          </a:p>
        </p:txBody>
      </p:sp>
      <p:pic>
        <p:nvPicPr>
          <p:cNvPr id="15366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263" y="228600"/>
            <a:ext cx="1008062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4" t="1596" r="10344"/>
          <a:stretch>
            <a:fillRect/>
          </a:stretch>
        </p:blipFill>
        <p:spPr bwMode="auto">
          <a:xfrm>
            <a:off x="1166813" y="1476375"/>
            <a:ext cx="7726362" cy="507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166470" y="1112259"/>
            <a:ext cx="7721329" cy="52546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2800" b="1">
                <a:latin typeface="Times New Roman" charset="0"/>
                <a:cs typeface="Times New Roman" charset="0"/>
              </a:rPr>
              <a:t>2014 год</a:t>
            </a:r>
          </a:p>
        </p:txBody>
      </p:sp>
      <p:sp>
        <p:nvSpPr>
          <p:cNvPr id="28678" name="Прямоугольник 15"/>
          <p:cNvSpPr>
            <a:spLocks noChangeArrowheads="1"/>
          </p:cNvSpPr>
          <p:nvPr/>
        </p:nvSpPr>
        <p:spPr bwMode="auto">
          <a:xfrm>
            <a:off x="1249363" y="34925"/>
            <a:ext cx="69230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200" b="1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Реализация плана по модернизации системы подготовки спортивного резерва и созданию организаций нового типа - спортивной подготовки</a:t>
            </a:r>
            <a:endParaRPr lang="ru-RU" sz="2200">
              <a:solidFill>
                <a:schemeClr val="accent1"/>
              </a:solidFill>
            </a:endParaRPr>
          </a:p>
        </p:txBody>
      </p:sp>
      <p:sp>
        <p:nvSpPr>
          <p:cNvPr id="28679" name="Номер слайда 6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516688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677EE2F9-2E5A-594B-9740-F80C70CE494E}" type="slidenum">
              <a:rPr lang="ru-RU" sz="1200">
                <a:latin typeface="Times New Roman" charset="0"/>
                <a:cs typeface="Times New Roman" charset="0"/>
              </a:rPr>
              <a:pPr/>
              <a:t>10</a:t>
            </a:fld>
            <a:endParaRPr lang="ru-RU" sz="1200">
              <a:latin typeface="Times New Roman" charset="0"/>
              <a:cs typeface="Times New Roman" charset="0"/>
            </a:endParaRPr>
          </a:p>
        </p:txBody>
      </p:sp>
      <p:pic>
        <p:nvPicPr>
          <p:cNvPr id="28680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188913"/>
            <a:ext cx="11223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845EF5B7-6C13-1140-BA41-8A3CE5563570}" type="slidenum">
              <a:rPr lang="ru-RU" sz="1200">
                <a:solidFill>
                  <a:srgbClr val="898989"/>
                </a:solidFill>
              </a:rPr>
              <a:pPr/>
              <a:t>11</a:t>
            </a:fld>
            <a:endParaRPr lang="ru-RU" sz="1200">
              <a:solidFill>
                <a:srgbClr val="898989"/>
              </a:solidFill>
            </a:endParaRPr>
          </a:p>
        </p:txBody>
      </p:sp>
      <p:pic>
        <p:nvPicPr>
          <p:cNvPr id="29699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25" y="268288"/>
            <a:ext cx="107315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0825" y="1341438"/>
          <a:ext cx="8785225" cy="5399088"/>
        </p:xfrm>
        <a:graphic>
          <a:graphicData uri="http://schemas.openxmlformats.org/drawingml/2006/table">
            <a:tbl>
              <a:tblPr/>
              <a:tblGrid>
                <a:gridCol w="292100"/>
                <a:gridCol w="2727325"/>
                <a:gridCol w="3552825"/>
                <a:gridCol w="1389063"/>
                <a:gridCol w="823912"/>
              </a:tblGrid>
              <a:tr h="1227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Arial" charset="0"/>
                          <a:cs typeface="Times New Roman" charset="0"/>
                        </a:rPr>
                        <a:t>№</a:t>
                      </a:r>
                    </a:p>
                  </a:txBody>
                  <a:tcPr marL="55119" marR="5511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Arial" charset="0"/>
                          <a:cs typeface="Times New Roman" charset="0"/>
                        </a:rPr>
                        <a:t>Мероприятия</a:t>
                      </a:r>
                    </a:p>
                  </a:txBody>
                  <a:tcPr marL="55119" marR="5511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-20638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Arial" charset="0"/>
                          <a:cs typeface="Times New Roman" charset="0"/>
                        </a:rPr>
                        <a:t>Основание</a:t>
                      </a:r>
                    </a:p>
                  </a:txBody>
                  <a:tcPr marL="55119" marR="5511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Arial" charset="0"/>
                          <a:cs typeface="Times New Roman" charset="0"/>
                        </a:rPr>
                        <a:t>Ответственные исполнители</a:t>
                      </a:r>
                    </a:p>
                  </a:txBody>
                  <a:tcPr marL="55119" marR="5511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Arial" charset="0"/>
                          <a:cs typeface="Times New Roman" charset="0"/>
                        </a:rPr>
                        <a:t>Примерные сроки исполнения</a:t>
                      </a:r>
                    </a:p>
                  </a:txBody>
                  <a:tcPr marL="55119" marR="5511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171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Arial" charset="0"/>
                          <a:cs typeface="Times New Roman" charset="0"/>
                        </a:rPr>
                        <a:t>1.</a:t>
                      </a:r>
                    </a:p>
                  </a:txBody>
                  <a:tcPr marL="55119" marR="5511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Arial" charset="0"/>
                          <a:cs typeface="Times New Roman" charset="0"/>
                        </a:rPr>
                        <a:t>Формирование Ведомственного перечня услуг и работ (через программу «Электронный бюджет»)</a:t>
                      </a:r>
                    </a:p>
                  </a:txBody>
                  <a:tcPr marL="55119" marR="5511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0638" marR="0" lvl="0" indent="-20638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Arial" charset="0"/>
                          <a:cs typeface="Times New Roman" charset="0"/>
                        </a:rPr>
                        <a:t>Постановление Правительства РФ от 26 февраля 2014 г. N 151 "О формировании и ведении базовых (отраслевых) перечней государственных и муниципальных услуг и работ, формировании, ведении и утверждении ведомственных перечней государственных услуг и работ, оказываемых и выполняемых федеральными государственными учреждениями, и об общих требованиях к формированию, ведению и утверждению ведомственных перечней государственных (муниципальных) услуг и работ, оказываемых и выполняемых государственными учреждениями субъектов Российской Федерации (муниципальными учреждениями)" </a:t>
                      </a:r>
                    </a:p>
                  </a:txBody>
                  <a:tcPr marL="55119" marR="5511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Arial" charset="0"/>
                          <a:cs typeface="Times New Roman" charset="0"/>
                        </a:rPr>
                        <a:t>Орган исполнительной власти субъекта РФ в области физической культуры и спорта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Arial" charset="0"/>
                          <a:cs typeface="Times New Roman" charset="0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Arial" charset="0"/>
                          <a:cs typeface="Times New Roman" charset="0"/>
                        </a:rPr>
                        <a:t>Орган местного самоуправления (ведомство физической культуры и спорта)</a:t>
                      </a:r>
                    </a:p>
                  </a:txBody>
                  <a:tcPr marL="55119" marR="5511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Arial" charset="0"/>
                          <a:cs typeface="Times New Roman" charset="0"/>
                        </a:rPr>
                        <a:t>Декабрь 2015</a:t>
                      </a:r>
                    </a:p>
                  </a:txBody>
                  <a:tcPr marL="55119" marR="5511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9720" name="Прямоугольник 5"/>
          <p:cNvSpPr>
            <a:spLocks noChangeArrowheads="1"/>
          </p:cNvSpPr>
          <p:nvPr/>
        </p:nvSpPr>
        <p:spPr bwMode="auto">
          <a:xfrm>
            <a:off x="1187450" y="7938"/>
            <a:ext cx="6913563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ДОРОЖНАЯ КАРТА</a:t>
            </a:r>
            <a:endParaRPr lang="ru-RU" sz="1400">
              <a:solidFill>
                <a:schemeClr val="accent1"/>
              </a:solidFill>
              <a:latin typeface="Calibri" charset="0"/>
              <a:cs typeface="Times New Roman" charset="0"/>
            </a:endParaRPr>
          </a:p>
          <a:p>
            <a:pPr algn="ctr">
              <a:lnSpc>
                <a:spcPct val="115000"/>
              </a:lnSpc>
            </a:pPr>
            <a:r>
              <a:rPr lang="ru-RU" b="1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мероприятий по преобразованию ДЮСШ и СДЮСШОР в организации спортивной подготовки</a:t>
            </a:r>
            <a:endParaRPr lang="ru-RU" sz="1400">
              <a:solidFill>
                <a:schemeClr val="accent1"/>
              </a:solidFill>
              <a:latin typeface="Calibri" charset="0"/>
              <a:cs typeface="Times New Roman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15"/>
          <p:cNvSpPr>
            <a:spLocks noChangeArrowheads="1"/>
          </p:cNvSpPr>
          <p:nvPr/>
        </p:nvSpPr>
        <p:spPr bwMode="auto">
          <a:xfrm>
            <a:off x="1258888" y="0"/>
            <a:ext cx="70580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  Базовый перечень Минспорта России -</a:t>
            </a:r>
          </a:p>
          <a:p>
            <a:pPr algn="ctr"/>
            <a:r>
              <a:rPr lang="ru-RU" b="1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средства на обеспечение деятельности (оказание услуг) </a:t>
            </a:r>
            <a:endParaRPr lang="en-US" b="1">
              <a:solidFill>
                <a:schemeClr val="accent1"/>
              </a:solidFill>
              <a:latin typeface="Times New Roman" charset="0"/>
              <a:cs typeface="Times New Roman" charset="0"/>
            </a:endParaRPr>
          </a:p>
          <a:p>
            <a:pPr algn="ctr"/>
            <a:r>
              <a:rPr lang="ru-RU" b="1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в подразделе</a:t>
            </a:r>
          </a:p>
          <a:p>
            <a:pPr algn="ctr"/>
            <a:r>
              <a:rPr lang="ru-RU" b="1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 1100 «Физическая культура и спорт»</a:t>
            </a:r>
          </a:p>
        </p:txBody>
      </p:sp>
      <p:sp>
        <p:nvSpPr>
          <p:cNvPr id="30723" name="Номер слайда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92950" y="6508750"/>
            <a:ext cx="2051050" cy="34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0C6AEB83-6C6C-FF45-959D-6DC7EAEB3EC7}" type="slidenum">
              <a:rPr lang="ru-RU" sz="1200">
                <a:latin typeface="Times New Roman" charset="0"/>
                <a:cs typeface="Times New Roman" charset="0"/>
              </a:rPr>
              <a:pPr/>
              <a:t>12</a:t>
            </a:fld>
            <a:endParaRPr lang="ru-RU" sz="1200">
              <a:latin typeface="Times New Roman" charset="0"/>
              <a:cs typeface="Times New Roman" charset="0"/>
            </a:endParaRPr>
          </a:p>
        </p:txBody>
      </p:sp>
      <p:pic>
        <p:nvPicPr>
          <p:cNvPr id="30724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4188" y="209550"/>
            <a:ext cx="1081087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323528" y="1268760"/>
            <a:ext cx="8640960" cy="208823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>
                <a:latin typeface="Times New Roman" charset="0"/>
                <a:cs typeface="Times New Roman" charset="0"/>
              </a:rPr>
              <a:t>В соответствии со ст. 69.2 БК РФ ведомственные перечни государственных (муниципальных) услуг и работ формируются и ведутся в соответствии с базовыми (отраслевыми) перечнями государственных и муниципальных услуг и работ, утвержденными федеральными органами исполнительной власти, осуществляющими функции по выработке государственной политики и нормативно-правовому регулированию в установленных сферах деятельности.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99592" y="3645024"/>
            <a:ext cx="7992888" cy="144016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>
                <a:latin typeface="Times New Roman" charset="0"/>
                <a:cs typeface="Times New Roman" charset="0"/>
              </a:rPr>
              <a:t>Приказом Минфина России от 16.06.2014 N 49н (ред. от 30.09.2015) "Об утверждении Перечня видов деятельности… " предусмотрено, что для вида деятельности «физическая культура и спорт» базовый перечень формируется Министерством спорта Российской Федерации.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59632" y="5373216"/>
            <a:ext cx="7560840" cy="122413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>
                <a:latin typeface="Times New Roman" charset="0"/>
                <a:cs typeface="Times New Roman" charset="0"/>
              </a:rPr>
              <a:t>Следовательно, организации, осуществляющие деятельность в сфере физической культуры и спорта руководствуются базовым перечнем, сформированным Минспортом России.</a:t>
            </a:r>
          </a:p>
        </p:txBody>
      </p:sp>
      <p:sp>
        <p:nvSpPr>
          <p:cNvPr id="26" name="Стрелка вниз 25"/>
          <p:cNvSpPr/>
          <p:nvPr/>
        </p:nvSpPr>
        <p:spPr>
          <a:xfrm>
            <a:off x="179388" y="3213100"/>
            <a:ext cx="936625" cy="86360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539750" y="5013325"/>
            <a:ext cx="1008063" cy="86360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AFCC2F06-6DC8-4749-A9D4-DDCC3A6F2C7A}" type="slidenum">
              <a:rPr lang="ru-RU" sz="1200">
                <a:solidFill>
                  <a:srgbClr val="898989"/>
                </a:solidFill>
              </a:rPr>
              <a:pPr/>
              <a:t>13</a:t>
            </a:fld>
            <a:endParaRPr lang="ru-RU" sz="1200">
              <a:solidFill>
                <a:srgbClr val="898989"/>
              </a:solidFill>
            </a:endParaRPr>
          </a:p>
        </p:txBody>
      </p:sp>
      <p:pic>
        <p:nvPicPr>
          <p:cNvPr id="3174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850" y="219075"/>
            <a:ext cx="1073150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Прямоугольник 5"/>
          <p:cNvSpPr>
            <a:spLocks noChangeArrowheads="1"/>
          </p:cNvSpPr>
          <p:nvPr/>
        </p:nvSpPr>
        <p:spPr bwMode="auto">
          <a:xfrm>
            <a:off x="1214438" y="7938"/>
            <a:ext cx="6886575" cy="115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b="1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Взаимодействие Минспорта России и Минобрнауки России по вопросу определения ведомственной принадлежности физкультурно-спортивных организаций</a:t>
            </a:r>
            <a:endParaRPr lang="ru-RU" sz="2000">
              <a:solidFill>
                <a:schemeClr val="accent1"/>
              </a:solidFill>
              <a:latin typeface="Calibri" charset="0"/>
              <a:cs typeface="Times New Roman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1500174"/>
            <a:ext cx="8715436" cy="50720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1752" name="Rectangle 2"/>
          <p:cNvSpPr>
            <a:spLocks noChangeArrowheads="1"/>
          </p:cNvSpPr>
          <p:nvPr/>
        </p:nvSpPr>
        <p:spPr bwMode="auto">
          <a:xfrm>
            <a:off x="357188" y="1428750"/>
            <a:ext cx="8643937" cy="486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52352" bIns="0" anchor="ctr">
            <a:spAutoFit/>
          </a:bodyPr>
          <a:lstStyle/>
          <a:p>
            <a:pPr algn="ctr">
              <a:tabLst>
                <a:tab pos="4591050" algn="l"/>
              </a:tabLst>
            </a:pPr>
            <a:r>
              <a:rPr lang="ru-RU">
                <a:latin typeface="Times New Roman" charset="0"/>
                <a:cs typeface="Times New Roman" charset="0"/>
              </a:rPr>
              <a:t>МИНИСТЕРСТВО ОБРАЗОВАНИЯ И НАУКИ РОССИЙСКОЙ ФЕДЕРАЦИИ</a:t>
            </a:r>
          </a:p>
          <a:p>
            <a:pPr algn="ctr">
              <a:tabLst>
                <a:tab pos="4591050" algn="l"/>
              </a:tabLst>
            </a:pPr>
            <a:r>
              <a:rPr lang="ru-RU">
                <a:latin typeface="Times New Roman" charset="0"/>
                <a:cs typeface="Times New Roman" charset="0"/>
              </a:rPr>
              <a:t>МИНИСТЕРСТВО СПОРТА РОССИЙСКОЙ ФЕДЕРАЦИИ</a:t>
            </a:r>
          </a:p>
          <a:p>
            <a:pPr algn="ctr">
              <a:tabLst>
                <a:tab pos="4591050" algn="l"/>
              </a:tabLst>
            </a:pPr>
            <a:r>
              <a:rPr lang="ru-RU">
                <a:latin typeface="Times New Roman" charset="0"/>
                <a:cs typeface="Times New Roman" charset="0"/>
              </a:rPr>
              <a:t>_________________________________________________________________________________</a:t>
            </a:r>
            <a:endParaRPr lang="ru-RU" b="1">
              <a:latin typeface="Times New Roman" charset="0"/>
              <a:cs typeface="Times New Roman" charset="0"/>
            </a:endParaRPr>
          </a:p>
          <a:p>
            <a:pPr algn="ctr">
              <a:tabLst>
                <a:tab pos="4591050" algn="l"/>
              </a:tabLst>
            </a:pPr>
            <a:r>
              <a:rPr lang="ru-RU">
                <a:latin typeface="Times New Roman" charset="0"/>
                <a:cs typeface="Times New Roman" charset="0"/>
              </a:rPr>
              <a:t>П Р О Т О К О Л</a:t>
            </a:r>
            <a:endParaRPr lang="ru-RU" b="1">
              <a:latin typeface="Times New Roman" charset="0"/>
              <a:cs typeface="Times New Roman" charset="0"/>
            </a:endParaRPr>
          </a:p>
          <a:p>
            <a:pPr algn="ctr">
              <a:tabLst>
                <a:tab pos="4591050" algn="l"/>
              </a:tabLst>
            </a:pPr>
            <a:endParaRPr lang="ru-RU">
              <a:latin typeface="Times New Roman" charset="0"/>
              <a:cs typeface="Times New Roman" charset="0"/>
            </a:endParaRPr>
          </a:p>
          <a:p>
            <a:pPr algn="ctr">
              <a:tabLst>
                <a:tab pos="4591050" algn="l"/>
              </a:tabLst>
            </a:pPr>
            <a:r>
              <a:rPr lang="ru-RU">
                <a:latin typeface="Times New Roman" charset="0"/>
                <a:cs typeface="Times New Roman" charset="0"/>
              </a:rPr>
              <a:t>заседания межведомственной рабочей группы по вопросу учета сведений </a:t>
            </a:r>
            <a:br>
              <a:rPr lang="ru-RU">
                <a:latin typeface="Times New Roman" charset="0"/>
                <a:cs typeface="Times New Roman" charset="0"/>
              </a:rPr>
            </a:br>
            <a:r>
              <a:rPr lang="ru-RU">
                <a:latin typeface="Times New Roman" charset="0"/>
                <a:cs typeface="Times New Roman" charset="0"/>
              </a:rPr>
              <a:t>о прохождении обучающимися спортивной подготовки в физкультурно-спортивных </a:t>
            </a:r>
          </a:p>
          <a:p>
            <a:pPr algn="ctr">
              <a:tabLst>
                <a:tab pos="4591050" algn="l"/>
              </a:tabLst>
            </a:pPr>
            <a:r>
              <a:rPr lang="ru-RU">
                <a:latin typeface="Times New Roman" charset="0"/>
                <a:cs typeface="Times New Roman" charset="0"/>
              </a:rPr>
              <a:t>организациях в рамках единой федеральной системы учета контингента обучающихся </a:t>
            </a:r>
          </a:p>
          <a:p>
            <a:pPr algn="ctr">
              <a:tabLst>
                <a:tab pos="4591050" algn="l"/>
              </a:tabLst>
            </a:pPr>
            <a:r>
              <a:rPr lang="ru-RU">
                <a:latin typeface="Times New Roman" charset="0"/>
                <a:cs typeface="Times New Roman" charset="0"/>
              </a:rPr>
              <a:t>по основным и дополнительным образовательным программам, </a:t>
            </a:r>
            <a:br>
              <a:rPr lang="ru-RU">
                <a:latin typeface="Times New Roman" charset="0"/>
                <a:cs typeface="Times New Roman" charset="0"/>
              </a:rPr>
            </a:br>
            <a:r>
              <a:rPr lang="ru-RU">
                <a:latin typeface="Times New Roman" charset="0"/>
                <a:cs typeface="Times New Roman" charset="0"/>
              </a:rPr>
              <a:t>а также по вопросу о ведомственной принадлежности детско-юношеских спортивных школ  и специализированных детско-юношеских спортивных школ олимпийского резерва</a:t>
            </a:r>
          </a:p>
          <a:p>
            <a:pPr algn="ctr">
              <a:tabLst>
                <a:tab pos="4591050" algn="l"/>
              </a:tabLst>
            </a:pPr>
            <a:endParaRPr lang="ru-RU">
              <a:latin typeface="Times New Roman" charset="0"/>
              <a:cs typeface="Times New Roman" charset="0"/>
            </a:endParaRPr>
          </a:p>
          <a:p>
            <a:pPr algn="ctr">
              <a:tabLst>
                <a:tab pos="4591050" algn="l"/>
              </a:tabLst>
            </a:pPr>
            <a:endParaRPr lang="ru-RU">
              <a:latin typeface="Times New Roman" charset="0"/>
              <a:cs typeface="Times New Roman" charset="0"/>
            </a:endParaRPr>
          </a:p>
          <a:p>
            <a:pPr algn="ctr">
              <a:tabLst>
                <a:tab pos="4591050" algn="l"/>
              </a:tabLst>
            </a:pPr>
            <a:r>
              <a:rPr lang="ru-RU">
                <a:latin typeface="Times New Roman" charset="0"/>
                <a:cs typeface="Times New Roman" charset="0"/>
              </a:rPr>
              <a:t>Место проведения: Министерство образования и науки Российской Федерации, </a:t>
            </a:r>
            <a:br>
              <a:rPr lang="ru-RU">
                <a:latin typeface="Times New Roman" charset="0"/>
                <a:cs typeface="Times New Roman" charset="0"/>
              </a:rPr>
            </a:br>
            <a:r>
              <a:rPr lang="ru-RU">
                <a:latin typeface="Times New Roman" charset="0"/>
                <a:cs typeface="Times New Roman" charset="0"/>
              </a:rPr>
              <a:t>г. Москва, ул. Тверская, д. 11, каб. 302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 descr="https://apf.mail.ru/cgi-bin/readmsg/23942314.jpeg?id=14365125750000000637%3B0%3B1&amp;x-email=5natit%40mail.ru&amp;exif=1&amp;bs=3059&amp;bl=270711&amp;ct=image%2Fjpeg&amp;cn=23942314.jpeg&amp;cte=binary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87450" y="214313"/>
            <a:ext cx="6985000" cy="8366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  <a:t>Перечнем поручений Президента Российской Федерации от 10.11.2009 г. № Пр-2997, п.1б </a:t>
            </a:r>
          </a:p>
        </p:txBody>
      </p:sp>
      <p:pic>
        <p:nvPicPr>
          <p:cNvPr id="32772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275" y="282575"/>
            <a:ext cx="1101725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357188" y="1285875"/>
            <a:ext cx="8572500" cy="54292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2774" name="Rectangle 1"/>
          <p:cNvSpPr>
            <a:spLocks noChangeArrowheads="1"/>
          </p:cNvSpPr>
          <p:nvPr/>
        </p:nvSpPr>
        <p:spPr bwMode="auto">
          <a:xfrm>
            <a:off x="428625" y="1143000"/>
            <a:ext cx="8501063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182563" algn="just">
              <a:tabLst>
                <a:tab pos="269875" algn="l"/>
              </a:tabLst>
            </a:pPr>
            <a:r>
              <a:rPr lang="ru-RU" sz="2400">
                <a:latin typeface="Times New Roman" charset="0"/>
                <a:cs typeface="Times New Roman" charset="0"/>
              </a:rPr>
              <a:t>«определить порядок передачи детско-юношеских спортивных школ, осуществляющих подготовку олимпийского резерва, в ведение Минспорттуризма России, предусмотрев сохранение имеющегося материально-технического обеспечения этих школ и условий оплаты труда их работников»</a:t>
            </a:r>
          </a:p>
          <a:p>
            <a:pPr marL="182563" algn="just">
              <a:tabLst>
                <a:tab pos="269875" algn="l"/>
              </a:tabLst>
            </a:pPr>
            <a:endParaRPr lang="ru-RU" sz="2400">
              <a:latin typeface="Times New Roman" charset="0"/>
              <a:cs typeface="Times New Roman" charset="0"/>
            </a:endParaRPr>
          </a:p>
          <a:p>
            <a:pPr marL="182563" algn="just">
              <a:tabLst>
                <a:tab pos="269875" algn="l"/>
              </a:tabLst>
            </a:pPr>
            <a:r>
              <a:rPr lang="ru-RU" sz="2400">
                <a:latin typeface="Times New Roman" charset="0"/>
                <a:cs typeface="Times New Roman" charset="0"/>
              </a:rPr>
              <a:t>СДЮСШОР осуществляют свою деятельность, направленную на подготовку спортивного резерва, в ведомственном подчинении органов, осуществляющих управление в сфере физической культуры и спорта</a:t>
            </a:r>
          </a:p>
          <a:p>
            <a:pPr marL="182563" algn="just">
              <a:tabLst>
                <a:tab pos="269875" algn="l"/>
              </a:tabLst>
            </a:pPr>
            <a:endParaRPr lang="ru-RU" sz="2400">
              <a:latin typeface="Times New Roman" charset="0"/>
              <a:cs typeface="Times New Roman" charset="0"/>
            </a:endParaRPr>
          </a:p>
          <a:p>
            <a:pPr marL="182563" algn="just">
              <a:tabLst>
                <a:tab pos="269875" algn="l"/>
              </a:tabLst>
            </a:pPr>
            <a:endParaRPr lang="ru-RU" sz="2400">
              <a:latin typeface="Times New Roman" charset="0"/>
              <a:cs typeface="Times New Roman" charset="0"/>
            </a:endParaRPr>
          </a:p>
          <a:p>
            <a:pPr marL="182563" algn="just">
              <a:tabLst>
                <a:tab pos="269875" algn="l"/>
              </a:tabLst>
            </a:pPr>
            <a:r>
              <a:rPr lang="ru-RU" sz="2400">
                <a:latin typeface="Times New Roman" charset="0"/>
                <a:cs typeface="Times New Roman" charset="0"/>
              </a:rPr>
              <a:t>СДЮСШОР в первую очередь должны быть преобразованы в СШОР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3929058" y="3214686"/>
            <a:ext cx="1571636" cy="714380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000496" y="5286388"/>
            <a:ext cx="1571636" cy="714380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 descr="https://apf.mail.ru/cgi-bin/readmsg/23942314.jpeg?id=14365125750000000637%3B0%3B1&amp;x-email=5natit%40mail.ru&amp;exif=1&amp;bs=3059&amp;bl=270711&amp;ct=image%2Fjpeg&amp;cn=23942314.jpeg&amp;cte=binary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87450" y="214313"/>
            <a:ext cx="7056438" cy="8366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  <a:t>Примерные критерии для организаций, участвующих в подготовке спортивного резерва </a:t>
            </a:r>
          </a:p>
        </p:txBody>
      </p:sp>
      <p:pic>
        <p:nvPicPr>
          <p:cNvPr id="34820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339725"/>
            <a:ext cx="1114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357188" y="1285875"/>
            <a:ext cx="8572500" cy="54292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4822" name="Rectangle 1"/>
          <p:cNvSpPr>
            <a:spLocks noChangeArrowheads="1"/>
          </p:cNvSpPr>
          <p:nvPr/>
        </p:nvSpPr>
        <p:spPr bwMode="auto">
          <a:xfrm>
            <a:off x="428625" y="1285875"/>
            <a:ext cx="8501063" cy="526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182563" algn="just">
              <a:buFontTx/>
              <a:buAutoNum type="arabicParenR"/>
              <a:tabLst>
                <a:tab pos="269875" algn="l"/>
              </a:tabLst>
            </a:pPr>
            <a:r>
              <a:rPr lang="ru-RU" sz="2400">
                <a:latin typeface="Times New Roman" charset="0"/>
                <a:ea typeface="Calibri" charset="0"/>
                <a:cs typeface="Times New Roman" charset="0"/>
              </a:rPr>
              <a:t>наличие тренировочного этапа 1-5 года подготовки; </a:t>
            </a:r>
          </a:p>
          <a:p>
            <a:pPr marL="182563" algn="just">
              <a:tabLst>
                <a:tab pos="269875" algn="l"/>
              </a:tabLst>
            </a:pPr>
            <a:endParaRPr lang="ru-RU" sz="2400">
              <a:latin typeface="Times New Roman" charset="0"/>
              <a:ea typeface="Calibri" charset="0"/>
              <a:cs typeface="Times New Roman" charset="0"/>
            </a:endParaRPr>
          </a:p>
          <a:p>
            <a:pPr marL="182563" algn="just">
              <a:buFontTx/>
              <a:buAutoNum type="arabicParenR" startAt="2"/>
              <a:tabLst>
                <a:tab pos="269875" algn="l"/>
              </a:tabLst>
            </a:pPr>
            <a:r>
              <a:rPr lang="ru-RU" sz="2400">
                <a:latin typeface="Times New Roman" charset="0"/>
                <a:ea typeface="Calibri" charset="0"/>
                <a:cs typeface="Times New Roman" charset="0"/>
              </a:rPr>
              <a:t>наличие этапов ССМ и ВСМ;</a:t>
            </a:r>
          </a:p>
          <a:p>
            <a:pPr marL="182563" algn="just">
              <a:tabLst>
                <a:tab pos="269875" algn="l"/>
              </a:tabLst>
            </a:pPr>
            <a:endParaRPr lang="ru-RU" sz="2400">
              <a:latin typeface="Times New Roman" charset="0"/>
              <a:cs typeface="Times New Roman" charset="0"/>
            </a:endParaRPr>
          </a:p>
          <a:p>
            <a:pPr marL="182563" algn="just">
              <a:tabLst>
                <a:tab pos="269875" algn="l"/>
              </a:tabLst>
            </a:pPr>
            <a:r>
              <a:rPr lang="ru-RU" sz="2400">
                <a:latin typeface="Times New Roman" charset="0"/>
              </a:rPr>
              <a:t>3) </a:t>
            </a:r>
            <a:r>
              <a:rPr lang="ru-RU" sz="2400">
                <a:latin typeface="Times New Roman" charset="0"/>
                <a:cs typeface="Times New Roman" charset="0"/>
              </a:rPr>
              <a:t>наличие спортсменов, зачисленных (или являющихся кандидатами) в составы спортивных сборных команд Российской Федерации, субъекта Российской Федерации;</a:t>
            </a:r>
          </a:p>
          <a:p>
            <a:pPr marL="182563" algn="just">
              <a:tabLst>
                <a:tab pos="269875" algn="l"/>
              </a:tabLst>
            </a:pPr>
            <a:r>
              <a:rPr lang="ru-RU" sz="2400">
                <a:latin typeface="Times New Roman" charset="0"/>
                <a:cs typeface="Times New Roman" charset="0"/>
              </a:rPr>
              <a:t> </a:t>
            </a:r>
          </a:p>
          <a:p>
            <a:pPr marL="182563" algn="just">
              <a:tabLst>
                <a:tab pos="269875" algn="l"/>
              </a:tabLst>
            </a:pPr>
            <a:r>
              <a:rPr lang="ru-RU" sz="2400">
                <a:latin typeface="Times New Roman" charset="0"/>
                <a:cs typeface="Times New Roman" charset="0"/>
              </a:rPr>
              <a:t>4) наличие спортивных результатов (1-3 места) на официальных спортивных соревнованиях уровня Российской Федерации и (или) международного уровня;</a:t>
            </a:r>
          </a:p>
          <a:p>
            <a:pPr marL="182563" algn="just">
              <a:tabLst>
                <a:tab pos="269875" algn="l"/>
              </a:tabLst>
            </a:pPr>
            <a:endParaRPr lang="ru-RU" sz="2400">
              <a:latin typeface="Times New Roman" charset="0"/>
              <a:cs typeface="Times New Roman" charset="0"/>
            </a:endParaRPr>
          </a:p>
          <a:p>
            <a:pPr marL="182563" algn="just">
              <a:tabLst>
                <a:tab pos="269875" algn="l"/>
              </a:tabLst>
            </a:pPr>
            <a:r>
              <a:rPr lang="ru-RU" sz="2400">
                <a:latin typeface="Times New Roman" charset="0"/>
                <a:cs typeface="Times New Roman" charset="0"/>
              </a:rPr>
              <a:t>5) наличие отделения по виду (видам) спорта, соответствующему наименованию «Олимпийский». 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 descr="https://apf.mail.ru/cgi-bin/readmsg/23942314.jpeg?id=14365125750000000637%3B0%3B1&amp;x-email=5natit%40mail.ru&amp;exif=1&amp;bs=3059&amp;bl=270711&amp;ct=image%2Fjpeg&amp;cn=23942314.jpeg&amp;cte=binary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747351" y="1064787"/>
            <a:ext cx="1944216" cy="4919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sz="2400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  <a:p>
            <a:pPr algn="ctr"/>
            <a:r>
              <a:rPr lang="ru-RU" sz="24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ДЮСШ</a:t>
            </a:r>
          </a:p>
          <a:p>
            <a:pPr algn="ctr"/>
            <a:endParaRPr lang="ru-RU" sz="2400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450" y="0"/>
            <a:ext cx="6480175" cy="8366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  <a:t>Алгоритм определения ведомственной принадлежности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9512" y="3327276"/>
            <a:ext cx="3816423" cy="72008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latin typeface="Times New Roman" charset="0"/>
                <a:cs typeface="Times New Roman" charset="0"/>
              </a:rPr>
              <a:t>Работа на спортивно-оздоровительном этапе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9512" y="4139805"/>
            <a:ext cx="3816424" cy="11521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b="1">
                <a:solidFill>
                  <a:srgbClr val="0E1932"/>
                </a:solidFill>
                <a:latin typeface="Times New Roman" charset="0"/>
                <a:cs typeface="Times New Roman" charset="0"/>
              </a:rPr>
              <a:t>Услуга по спортивной подготовке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43507" y="5363941"/>
            <a:ext cx="3888432" cy="14401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b="1">
                <a:latin typeface="Times New Roman" charset="0"/>
                <a:cs typeface="Times New Roman" charset="0"/>
              </a:rPr>
              <a:t>Обеспечение участия лиц, проходящих спортивную подготовку, в соревнованиях различного уровня. </a:t>
            </a:r>
          </a:p>
        </p:txBody>
      </p:sp>
      <p:pic>
        <p:nvPicPr>
          <p:cNvPr id="36880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13" y="193675"/>
            <a:ext cx="1111250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Скругленный прямоугольник 27"/>
          <p:cNvSpPr/>
          <p:nvPr/>
        </p:nvSpPr>
        <p:spPr>
          <a:xfrm>
            <a:off x="5809245" y="1032129"/>
            <a:ext cx="3077706" cy="7373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Ведомство ОБРАЗОВАНИЕ</a:t>
            </a:r>
          </a:p>
          <a:p>
            <a:pPr algn="ctr"/>
            <a:r>
              <a:rPr lang="ru-RU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0700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51967" y="1067588"/>
            <a:ext cx="3077706" cy="737300"/>
          </a:xfrm>
          <a:prstGeom prst="roundRect">
            <a:avLst/>
          </a:prstGeom>
          <a:solidFill>
            <a:srgbClr val="B4DB97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sz="1600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Ведомство ФКиС</a:t>
            </a:r>
          </a:p>
          <a:p>
            <a:pPr algn="ctr"/>
            <a:r>
              <a:rPr lang="ru-RU" sz="2000" b="1">
                <a:latin typeface="Times New Roman" charset="0"/>
                <a:cs typeface="Times New Roman" charset="0"/>
              </a:rPr>
              <a:t>1100</a:t>
            </a:r>
            <a:r>
              <a:rPr lang="ru-RU" sz="1600">
                <a:latin typeface="Times New Roman" charset="0"/>
                <a:cs typeface="Times New Roman" charset="0"/>
              </a:rPr>
              <a:t>  </a:t>
            </a:r>
            <a:endParaRPr lang="ru-RU" sz="1600" b="1">
              <a:latin typeface="Times New Roman" charset="0"/>
              <a:cs typeface="Times New Roman" charset="0"/>
            </a:endParaRPr>
          </a:p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15900" y="2247156"/>
            <a:ext cx="3816424" cy="1008112"/>
          </a:xfrm>
          <a:prstGeom prst="rect">
            <a:avLst/>
          </a:prstGeom>
          <a:solidFill>
            <a:srgbClr val="B4DB97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  <a:p>
            <a:pPr algn="ctr"/>
            <a:r>
              <a:rPr lang="ru-RU" sz="3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СШ</a:t>
            </a:r>
          </a:p>
          <a:p>
            <a:pPr algn="ctr"/>
            <a:r>
              <a:rPr lang="ru-RU" sz="24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 </a:t>
            </a:r>
            <a:r>
              <a:rPr lang="ru-RU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(спортивная школа) </a:t>
            </a:r>
          </a:p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32" name="Стрелка вниз 31"/>
          <p:cNvSpPr/>
          <p:nvPr/>
        </p:nvSpPr>
        <p:spPr>
          <a:xfrm>
            <a:off x="1656060" y="1826271"/>
            <a:ext cx="936104" cy="432048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471447" y="2336413"/>
            <a:ext cx="2160240" cy="720080"/>
          </a:xfrm>
          <a:prstGeom prst="rect">
            <a:avLst/>
          </a:prstGeom>
          <a:solidFill>
            <a:srgbClr val="B4DB97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  <a:p>
            <a:pPr algn="ctr"/>
            <a:r>
              <a:rPr lang="ru-RU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Есть спортивный резерв</a:t>
            </a:r>
          </a:p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48" name="Стрелка вниз 47"/>
          <p:cNvSpPr/>
          <p:nvPr/>
        </p:nvSpPr>
        <p:spPr>
          <a:xfrm rot="5400000">
            <a:off x="3766458" y="2499184"/>
            <a:ext cx="936104" cy="432048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738123" y="2319104"/>
            <a:ext cx="2160240" cy="72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  <a:p>
            <a:pPr algn="ctr"/>
            <a:r>
              <a:rPr lang="ru-RU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Массовый спорт</a:t>
            </a:r>
          </a:p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718724" y="3599745"/>
            <a:ext cx="2232248" cy="7920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28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ДЮСШ</a:t>
            </a:r>
          </a:p>
        </p:txBody>
      </p:sp>
      <p:sp>
        <p:nvSpPr>
          <p:cNvPr id="43" name="Стрелка вниз 42"/>
          <p:cNvSpPr/>
          <p:nvPr/>
        </p:nvSpPr>
        <p:spPr>
          <a:xfrm>
            <a:off x="7366796" y="3102169"/>
            <a:ext cx="936104" cy="432048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6" name="Стрелка вниз 45"/>
          <p:cNvSpPr/>
          <p:nvPr/>
        </p:nvSpPr>
        <p:spPr>
          <a:xfrm rot="20466806">
            <a:off x="7612094" y="1840683"/>
            <a:ext cx="936104" cy="432048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5" name="Стрелка вниз 44"/>
          <p:cNvSpPr/>
          <p:nvPr/>
        </p:nvSpPr>
        <p:spPr>
          <a:xfrm rot="1713515">
            <a:off x="5352711" y="1859989"/>
            <a:ext cx="936104" cy="432048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520956" y="4895889"/>
            <a:ext cx="2627784" cy="7920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24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Дополнительное образование</a:t>
            </a:r>
          </a:p>
        </p:txBody>
      </p:sp>
      <p:sp>
        <p:nvSpPr>
          <p:cNvPr id="61" name="Стрелка вниз 60"/>
          <p:cNvSpPr/>
          <p:nvPr/>
        </p:nvSpPr>
        <p:spPr>
          <a:xfrm>
            <a:off x="7408424" y="4437112"/>
            <a:ext cx="936104" cy="432048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2" descr="https://apf.mail.ru/cgi-bin/readmsg/23942314.jpeg?id=14365125750000000637%3B0%3B1&amp;x-email=5natit%40mail.ru&amp;exif=1&amp;bs=3059&amp;bl=270711&amp;ct=image%2Fjpeg&amp;cn=23942314.jpeg&amp;cte=binary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87450" y="214313"/>
            <a:ext cx="6913563" cy="8366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  <a:t>Минобрнауки России и Минспорт России рекомендуют субъектам и муниципалитетам принимать решения о ведомственной принадлежности в отношении каждой организации в отдельности</a:t>
            </a:r>
            <a:r>
              <a:rPr lang="ru-RU" sz="2000">
                <a:solidFill>
                  <a:srgbClr val="FFFFFF"/>
                </a:solidFill>
                <a:latin typeface="Times New Roman" charset="0"/>
                <a:ea typeface="Arial" charset="0"/>
                <a:cs typeface="Times New Roman" charset="0"/>
              </a:rPr>
              <a:t>.</a:t>
            </a:r>
            <a:endParaRPr lang="ru-RU" sz="2000" b="1">
              <a:solidFill>
                <a:schemeClr val="bg1"/>
              </a:solidFill>
              <a:latin typeface="Times New Roman" charset="0"/>
              <a:ea typeface="Arial" charset="0"/>
              <a:cs typeface="Times New Roman" charset="0"/>
            </a:endParaRPr>
          </a:p>
        </p:txBody>
      </p:sp>
      <p:pic>
        <p:nvPicPr>
          <p:cNvPr id="38916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600" y="231775"/>
            <a:ext cx="1041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357188" y="1285875"/>
            <a:ext cx="8572500" cy="54292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8918" name="Rectangle 1"/>
          <p:cNvSpPr>
            <a:spLocks noChangeArrowheads="1"/>
          </p:cNvSpPr>
          <p:nvPr/>
        </p:nvSpPr>
        <p:spPr bwMode="auto">
          <a:xfrm>
            <a:off x="142875" y="1071563"/>
            <a:ext cx="9001125" cy="615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2000">
                <a:latin typeface="Times New Roman" charset="0"/>
                <a:cs typeface="Times New Roman" charset="0"/>
              </a:rPr>
              <a:t>1)организация реализует дополнительные общеобразовательные программы (общеразвивающие и предпрофессиональные);</a:t>
            </a:r>
          </a:p>
          <a:p>
            <a:r>
              <a:rPr lang="ru-RU" sz="2000">
                <a:latin typeface="Times New Roman" charset="0"/>
                <a:cs typeface="Times New Roman" charset="0"/>
              </a:rPr>
              <a:t>2)реализация дополнительных предпрофессиональных программ осуществляется по группам видов спорта;</a:t>
            </a:r>
          </a:p>
          <a:p>
            <a:r>
              <a:rPr lang="ru-RU" sz="2000">
                <a:latin typeface="Times New Roman" charset="0"/>
                <a:cs typeface="Times New Roman" charset="0"/>
              </a:rPr>
              <a:t>3)в рамках реализации дополнительных предпрофессиональных программ осуществляется преподавание по предметным областям, в соответствии с требованиями, по каждой группе видов спорта;</a:t>
            </a:r>
          </a:p>
          <a:p>
            <a:r>
              <a:rPr lang="ru-RU" sz="2000">
                <a:latin typeface="Times New Roman" charset="0"/>
                <a:cs typeface="Times New Roman" charset="0"/>
              </a:rPr>
              <a:t>4)образовательный и тренировочный процесс осуществляется до тренировочного этапа подготовки;</a:t>
            </a:r>
          </a:p>
          <a:p>
            <a:r>
              <a:rPr lang="ru-RU" sz="2000">
                <a:latin typeface="Times New Roman" charset="0"/>
                <a:cs typeface="Times New Roman" charset="0"/>
              </a:rPr>
              <a:t>5)отсутствие спортивных результатов в официальных спортивных соревнованиях уровня Российской Федерации и (или) международного уровня за последние 4 года;</a:t>
            </a:r>
          </a:p>
          <a:p>
            <a:r>
              <a:rPr lang="ru-RU" sz="2000">
                <a:latin typeface="Times New Roman" charset="0"/>
                <a:cs typeface="Times New Roman" charset="0"/>
              </a:rPr>
              <a:t>6)отсутствие обучающихся, зачисленных (или являющихся кандидатами) в составы спортивных сборных команд Российской Федерации, субъекта Российской Федерации;</a:t>
            </a:r>
          </a:p>
          <a:p>
            <a:r>
              <a:rPr lang="ru-RU" sz="2000">
                <a:latin typeface="Times New Roman" charset="0"/>
                <a:cs typeface="Times New Roman" charset="0"/>
              </a:rPr>
              <a:t>7)организация имеет специализированные кабинеты, оборудованные всем необходимым для преподавания предметных областей по каждой группе видов спорта.</a:t>
            </a:r>
          </a:p>
          <a:p>
            <a:pPr algn="just"/>
            <a:endParaRPr lang="ru-RU" sz="2000">
              <a:latin typeface="Times New Roman" charset="0"/>
              <a:cs typeface="Times New Roman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 descr="https://apf.mail.ru/cgi-bin/readmsg/23942314.jpeg?id=14365125750000000637%3B0%3B1&amp;x-email=5natit%40mail.ru&amp;exif=1&amp;bs=3059&amp;bl=270711&amp;ct=image%2Fjpeg&amp;cn=23942314.jpeg&amp;cte=binary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16013" y="117475"/>
            <a:ext cx="7056437" cy="612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  <a:t>Алгоритм определения ведомственной принадлежности</a:t>
            </a:r>
          </a:p>
        </p:txBody>
      </p:sp>
      <p:sp>
        <p:nvSpPr>
          <p:cNvPr id="21" name="Стрелка влево 20"/>
          <p:cNvSpPr/>
          <p:nvPr/>
        </p:nvSpPr>
        <p:spPr>
          <a:xfrm>
            <a:off x="4427984" y="5918920"/>
            <a:ext cx="406930" cy="579040"/>
          </a:xfrm>
          <a:prstGeom prst="leftArrow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b="1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6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138" y="65088"/>
            <a:ext cx="1111250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Стрелка влево 49"/>
          <p:cNvSpPr/>
          <p:nvPr/>
        </p:nvSpPr>
        <p:spPr>
          <a:xfrm>
            <a:off x="5364088" y="4350640"/>
            <a:ext cx="406930" cy="579040"/>
          </a:xfrm>
          <a:prstGeom prst="leftArrow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b="1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888852" y="4388132"/>
            <a:ext cx="3096343" cy="5040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Дополнительные общеразвивающие программы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904148" y="5308831"/>
            <a:ext cx="3024336" cy="377260"/>
          </a:xfrm>
          <a:prstGeom prst="roundRect">
            <a:avLst/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Этап начальной подготовки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940152" y="6219677"/>
            <a:ext cx="3024336" cy="432878"/>
          </a:xfrm>
          <a:prstGeom prst="roundRect">
            <a:avLst/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Тренировочный этап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054693" y="3897601"/>
            <a:ext cx="1224136" cy="29603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Услуга по реализации дополнительных общеобразовательных программ</a:t>
            </a:r>
          </a:p>
        </p:txBody>
      </p:sp>
      <p:sp>
        <p:nvSpPr>
          <p:cNvPr id="55" name="Стрелка влево 54"/>
          <p:cNvSpPr/>
          <p:nvPr/>
        </p:nvSpPr>
        <p:spPr>
          <a:xfrm>
            <a:off x="5364088" y="5197231"/>
            <a:ext cx="406930" cy="579040"/>
          </a:xfrm>
          <a:prstGeom prst="leftArrow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b="1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Стрелка влево 55"/>
          <p:cNvSpPr/>
          <p:nvPr/>
        </p:nvSpPr>
        <p:spPr>
          <a:xfrm>
            <a:off x="5400286" y="6146596"/>
            <a:ext cx="406930" cy="579040"/>
          </a:xfrm>
          <a:prstGeom prst="leftArrow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b="1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941334" y="874165"/>
            <a:ext cx="1944216" cy="4919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sz="2400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  <a:p>
            <a:pPr algn="ctr"/>
            <a:r>
              <a:rPr lang="ru-RU" sz="24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ДЮСШ</a:t>
            </a:r>
          </a:p>
          <a:p>
            <a:pPr algn="ctr"/>
            <a:endParaRPr lang="ru-RU" sz="2400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914329" y="1288136"/>
            <a:ext cx="3869794" cy="44926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Ведомство ОБРАЗОВАНИЕ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608299" y="1257924"/>
            <a:ext cx="2304256" cy="449268"/>
          </a:xfrm>
          <a:prstGeom prst="roundRect">
            <a:avLst/>
          </a:prstGeom>
          <a:solidFill>
            <a:srgbClr val="B4DB97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Ведомство ФКиС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190916" y="2189279"/>
            <a:ext cx="2952328" cy="720080"/>
          </a:xfrm>
          <a:prstGeom prst="rect">
            <a:avLst/>
          </a:prstGeom>
          <a:solidFill>
            <a:srgbClr val="B4DB97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  <a:p>
            <a:pPr algn="ctr"/>
            <a:r>
              <a:rPr lang="ru-RU" sz="24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СШ</a:t>
            </a:r>
          </a:p>
          <a:p>
            <a:pPr algn="ctr"/>
            <a:r>
              <a:rPr lang="ru-RU" sz="24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 </a:t>
            </a:r>
            <a:r>
              <a:rPr lang="ru-RU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(спортивная школа) </a:t>
            </a:r>
          </a:p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67" name="Стрелка вниз 66"/>
          <p:cNvSpPr/>
          <p:nvPr/>
        </p:nvSpPr>
        <p:spPr>
          <a:xfrm>
            <a:off x="1284194" y="1737829"/>
            <a:ext cx="936104" cy="432048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834209" y="2287642"/>
            <a:ext cx="2160240" cy="720080"/>
          </a:xfrm>
          <a:prstGeom prst="rect">
            <a:avLst/>
          </a:prstGeom>
          <a:solidFill>
            <a:srgbClr val="B4DB97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  <a:p>
            <a:pPr algn="ctr"/>
            <a:r>
              <a:rPr lang="ru-RU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Есть спортивный резерв</a:t>
            </a:r>
          </a:p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69" name="Стрелка вниз 68"/>
          <p:cNvSpPr/>
          <p:nvPr/>
        </p:nvSpPr>
        <p:spPr>
          <a:xfrm rot="5400000">
            <a:off x="2949083" y="2312876"/>
            <a:ext cx="936104" cy="432048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156177" y="2276872"/>
            <a:ext cx="2736304" cy="72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  <a:p>
            <a:pPr algn="ctr"/>
            <a:r>
              <a:rPr lang="ru-RU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Массовый спорт</a:t>
            </a:r>
          </a:p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6408205" y="3501557"/>
            <a:ext cx="2232248" cy="7920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28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ДЮСШ</a:t>
            </a:r>
          </a:p>
        </p:txBody>
      </p:sp>
      <p:sp>
        <p:nvSpPr>
          <p:cNvPr id="72" name="Стрелка вниз 71"/>
          <p:cNvSpPr/>
          <p:nvPr/>
        </p:nvSpPr>
        <p:spPr>
          <a:xfrm>
            <a:off x="7070055" y="3037096"/>
            <a:ext cx="936104" cy="432048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3" name="Стрелка вниз 72"/>
          <p:cNvSpPr/>
          <p:nvPr/>
        </p:nvSpPr>
        <p:spPr>
          <a:xfrm rot="20466806">
            <a:off x="7582834" y="1820996"/>
            <a:ext cx="936104" cy="432048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4" name="Стрелка вниз 73"/>
          <p:cNvSpPr/>
          <p:nvPr/>
        </p:nvSpPr>
        <p:spPr>
          <a:xfrm rot="1713515">
            <a:off x="4542530" y="1838734"/>
            <a:ext cx="936104" cy="432048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215900" y="3391446"/>
            <a:ext cx="2952328" cy="7200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  <a:p>
            <a:pPr algn="ctr"/>
            <a:r>
              <a:rPr lang="ru-RU" sz="24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Спортивная подготовка</a:t>
            </a:r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76" name="Стрелка вниз 75"/>
          <p:cNvSpPr/>
          <p:nvPr/>
        </p:nvSpPr>
        <p:spPr>
          <a:xfrm>
            <a:off x="1267256" y="2964147"/>
            <a:ext cx="936104" cy="432048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11560" y="3573016"/>
            <a:ext cx="4176464" cy="864096"/>
          </a:xfrm>
          <a:prstGeom prst="rect">
            <a:avLst/>
          </a:prstGeom>
          <a:solidFill>
            <a:srgbClr val="B4DB97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b="1">
              <a:latin typeface="Times New Roman" charset="0"/>
              <a:cs typeface="Times New Roman" charset="0"/>
            </a:endParaRPr>
          </a:p>
          <a:p>
            <a:pPr algn="ctr"/>
            <a:endParaRPr lang="ru-RU" sz="2400" b="1">
              <a:latin typeface="Times New Roman" charset="0"/>
              <a:cs typeface="Times New Roman" charset="0"/>
            </a:endParaRPr>
          </a:p>
          <a:p>
            <a:pPr algn="ctr"/>
            <a:r>
              <a:rPr lang="ru-RU" sz="2400" b="1">
                <a:latin typeface="Times New Roman" charset="0"/>
                <a:cs typeface="Times New Roman" charset="0"/>
              </a:rPr>
              <a:t>СШ, СДЮСШОР</a:t>
            </a:r>
            <a:r>
              <a:rPr lang="ru-RU" sz="2400">
                <a:latin typeface="Times New Roman" charset="0"/>
                <a:cs typeface="Times New Roman" charset="0"/>
              </a:rPr>
              <a:t> </a:t>
            </a:r>
          </a:p>
          <a:p>
            <a:pPr algn="ctr"/>
            <a:r>
              <a:rPr lang="ru-RU" sz="2400" b="1">
                <a:latin typeface="Times New Roman" charset="0"/>
                <a:cs typeface="Times New Roman" charset="0"/>
              </a:rPr>
              <a:t>1100</a:t>
            </a:r>
            <a:r>
              <a:rPr lang="ru-RU">
                <a:latin typeface="Times New Roman" charset="0"/>
                <a:cs typeface="Times New Roman" charset="0"/>
              </a:rPr>
              <a:t> «Физическая культура и спорт»</a:t>
            </a:r>
            <a:endParaRPr lang="ru-RU" b="1">
              <a:latin typeface="Times New Roman" charset="0"/>
              <a:cs typeface="Times New Roman" charset="0"/>
            </a:endParaRPr>
          </a:p>
          <a:p>
            <a:pPr algn="ctr"/>
            <a:r>
              <a:rPr lang="ru-RU" b="1">
                <a:latin typeface="Times New Roman" charset="0"/>
                <a:cs typeface="Times New Roman" charset="0"/>
              </a:rPr>
              <a:t> </a:t>
            </a:r>
          </a:p>
          <a:p>
            <a:pPr algn="ctr"/>
            <a:endParaRPr lang="ru-RU" b="1">
              <a:latin typeface="Times New Roman" charset="0"/>
              <a:cs typeface="Times New Roman" charset="0"/>
            </a:endParaRPr>
          </a:p>
        </p:txBody>
      </p:sp>
      <p:sp>
        <p:nvSpPr>
          <p:cNvPr id="43013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C95A347B-B3E8-804C-B333-71FB37C4A57D}" type="slidenum">
              <a:rPr lang="ru-RU" sz="1200">
                <a:solidFill>
                  <a:srgbClr val="898989"/>
                </a:solidFill>
              </a:rPr>
              <a:pPr/>
              <a:t>19</a:t>
            </a:fld>
            <a:endParaRPr lang="ru-RU" sz="1200">
              <a:solidFill>
                <a:srgbClr val="898989"/>
              </a:solidFill>
            </a:endParaRPr>
          </a:p>
        </p:txBody>
      </p:sp>
      <p:pic>
        <p:nvPicPr>
          <p:cNvPr id="43014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128588"/>
            <a:ext cx="1152525" cy="85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5" name="Прямоугольник 2"/>
          <p:cNvSpPr>
            <a:spLocks noChangeArrowheads="1"/>
          </p:cNvSpPr>
          <p:nvPr/>
        </p:nvSpPr>
        <p:spPr bwMode="auto">
          <a:xfrm>
            <a:off x="1042988" y="123825"/>
            <a:ext cx="71294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sz="2400" b="1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Некоторые особенности применения алгоритма определения ведомственной принадлежности ДЮСШ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29518" y="1255955"/>
            <a:ext cx="8317011" cy="1512168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 w="50800">
            <a:solidFill>
              <a:schemeClr val="bg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  <a:bevelB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latin typeface="Times New Roman" charset="0"/>
                <a:cs typeface="Times New Roman" charset="0"/>
              </a:rPr>
              <a:t>При наличии нескольких физкультурно-спортивных организаций в одном муниципальном образовании, на основании результатов мониторинга, возможно образование СШ или СШОР наравне с ДЮСШ. В этом случае происходит перераспределение контингента в рамках одного муниципалитета с передачей финансирования, но с возможностью (при необходимости) сохранения закрепленного ранее места проведения спортивной подготовки) </a:t>
            </a:r>
          </a:p>
        </p:txBody>
      </p:sp>
      <p:sp>
        <p:nvSpPr>
          <p:cNvPr id="13" name="Стрелка вниз 12"/>
          <p:cNvSpPr/>
          <p:nvPr/>
        </p:nvSpPr>
        <p:spPr>
          <a:xfrm>
            <a:off x="1422400" y="2792413"/>
            <a:ext cx="2555875" cy="792162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charset="0"/>
                <a:ea typeface="Arial" charset="0"/>
                <a:cs typeface="Times New Roman" charset="0"/>
              </a:rPr>
              <a:t>Вариант 1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9512" y="4581128"/>
            <a:ext cx="1941549" cy="93610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latin typeface="Times New Roman" charset="0"/>
                <a:cs typeface="Times New Roman" charset="0"/>
              </a:rPr>
              <a:t>Работа на спортивно-оздоровительном этапе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475656" y="5301208"/>
            <a:ext cx="1872208" cy="93610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latin typeface="Times New Roman" charset="0"/>
                <a:cs typeface="Times New Roman" charset="0"/>
              </a:rPr>
              <a:t>Услуга по спортивной подготовке</a:t>
            </a:r>
          </a:p>
        </p:txBody>
      </p:sp>
      <p:sp>
        <p:nvSpPr>
          <p:cNvPr id="25" name="Стрелка вниз 24"/>
          <p:cNvSpPr/>
          <p:nvPr/>
        </p:nvSpPr>
        <p:spPr>
          <a:xfrm>
            <a:off x="5849938" y="2809875"/>
            <a:ext cx="2555875" cy="720725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charset="0"/>
                <a:ea typeface="Arial" charset="0"/>
                <a:cs typeface="Times New Roman" charset="0"/>
              </a:rPr>
              <a:t>Вариант 2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076056" y="3573016"/>
            <a:ext cx="3816424" cy="8640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2400" b="1">
                <a:latin typeface="Times New Roman" charset="0"/>
                <a:cs typeface="Times New Roman" charset="0"/>
              </a:rPr>
              <a:t>ДЮСШ</a:t>
            </a:r>
            <a:r>
              <a:rPr lang="ru-RU" sz="2400">
                <a:latin typeface="Times New Roman" charset="0"/>
                <a:cs typeface="Times New Roman" charset="0"/>
              </a:rPr>
              <a:t> </a:t>
            </a:r>
            <a:r>
              <a:rPr lang="ru-RU" sz="2400" b="1">
                <a:latin typeface="Times New Roman" charset="0"/>
                <a:cs typeface="Times New Roman" charset="0"/>
              </a:rPr>
              <a:t>0700</a:t>
            </a:r>
            <a:r>
              <a:rPr lang="ru-RU" sz="2400">
                <a:latin typeface="Times New Roman" charset="0"/>
                <a:cs typeface="Times New Roman" charset="0"/>
              </a:rPr>
              <a:t> «Образование»</a:t>
            </a:r>
            <a:endParaRPr lang="ru-RU" sz="2400" b="1">
              <a:latin typeface="Times New Roman" charset="0"/>
              <a:cs typeface="Times New Roman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652120" y="4581128"/>
            <a:ext cx="2952328" cy="129614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latin typeface="Times New Roman" charset="0"/>
                <a:cs typeface="Times New Roman" charset="0"/>
              </a:rPr>
              <a:t>Дополнительные образовательные услуги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131840" y="5661248"/>
            <a:ext cx="1872208" cy="93610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latin typeface="Times New Roman" charset="0"/>
                <a:cs typeface="Times New Roman" charset="0"/>
              </a:rPr>
              <a:t>Работа на по обеспечению участия в соревнованиях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2"/>
          <p:cNvSpPr>
            <a:spLocks noChangeArrowheads="1"/>
          </p:cNvSpPr>
          <p:nvPr/>
        </p:nvSpPr>
        <p:spPr bwMode="auto">
          <a:xfrm>
            <a:off x="1150938" y="158750"/>
            <a:ext cx="69135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b="1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Приказ Минспорта России «Об утверждении требований к обеспечению подготовки спортивного резерва для спортивных сборных команд Российской Федерации»</a:t>
            </a:r>
          </a:p>
        </p:txBody>
      </p:sp>
      <p:sp>
        <p:nvSpPr>
          <p:cNvPr id="36" name="Полилиния 35"/>
          <p:cNvSpPr/>
          <p:nvPr/>
        </p:nvSpPr>
        <p:spPr>
          <a:xfrm>
            <a:off x="611560" y="1196752"/>
            <a:ext cx="7992888" cy="864096"/>
          </a:xfrm>
          <a:custGeom>
            <a:avLst/>
            <a:gdLst>
              <a:gd name="connsiteX0" fmla="*/ 0 w 7307993"/>
              <a:gd name="connsiteY0" fmla="*/ 101169 h 607002"/>
              <a:gd name="connsiteX1" fmla="*/ 29632 w 7307993"/>
              <a:gd name="connsiteY1" fmla="*/ 29632 h 607002"/>
              <a:gd name="connsiteX2" fmla="*/ 101169 w 7307993"/>
              <a:gd name="connsiteY2" fmla="*/ 0 h 607002"/>
              <a:gd name="connsiteX3" fmla="*/ 7206824 w 7307993"/>
              <a:gd name="connsiteY3" fmla="*/ 0 h 607002"/>
              <a:gd name="connsiteX4" fmla="*/ 7278361 w 7307993"/>
              <a:gd name="connsiteY4" fmla="*/ 29632 h 607002"/>
              <a:gd name="connsiteX5" fmla="*/ 7307993 w 7307993"/>
              <a:gd name="connsiteY5" fmla="*/ 101169 h 607002"/>
              <a:gd name="connsiteX6" fmla="*/ 7307993 w 7307993"/>
              <a:gd name="connsiteY6" fmla="*/ 505833 h 607002"/>
              <a:gd name="connsiteX7" fmla="*/ 7278361 w 7307993"/>
              <a:gd name="connsiteY7" fmla="*/ 577370 h 607002"/>
              <a:gd name="connsiteX8" fmla="*/ 7206824 w 7307993"/>
              <a:gd name="connsiteY8" fmla="*/ 607002 h 607002"/>
              <a:gd name="connsiteX9" fmla="*/ 101169 w 7307993"/>
              <a:gd name="connsiteY9" fmla="*/ 607002 h 607002"/>
              <a:gd name="connsiteX10" fmla="*/ 29632 w 7307993"/>
              <a:gd name="connsiteY10" fmla="*/ 577370 h 607002"/>
              <a:gd name="connsiteX11" fmla="*/ 0 w 7307993"/>
              <a:gd name="connsiteY11" fmla="*/ 505833 h 607002"/>
              <a:gd name="connsiteX12" fmla="*/ 0 w 7307993"/>
              <a:gd name="connsiteY12" fmla="*/ 101169 h 607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7993" h="607002">
                <a:moveTo>
                  <a:pt x="0" y="101169"/>
                </a:moveTo>
                <a:cubicBezTo>
                  <a:pt x="0" y="74337"/>
                  <a:pt x="10659" y="48605"/>
                  <a:pt x="29632" y="29632"/>
                </a:cubicBezTo>
                <a:cubicBezTo>
                  <a:pt x="48605" y="10659"/>
                  <a:pt x="74338" y="0"/>
                  <a:pt x="101169" y="0"/>
                </a:cubicBezTo>
                <a:lnTo>
                  <a:pt x="7206824" y="0"/>
                </a:lnTo>
                <a:cubicBezTo>
                  <a:pt x="7233656" y="0"/>
                  <a:pt x="7259388" y="10659"/>
                  <a:pt x="7278361" y="29632"/>
                </a:cubicBezTo>
                <a:cubicBezTo>
                  <a:pt x="7297334" y="48605"/>
                  <a:pt x="7307993" y="74338"/>
                  <a:pt x="7307993" y="101169"/>
                </a:cubicBezTo>
                <a:lnTo>
                  <a:pt x="7307993" y="505833"/>
                </a:lnTo>
                <a:cubicBezTo>
                  <a:pt x="7307993" y="532665"/>
                  <a:pt x="7297334" y="558397"/>
                  <a:pt x="7278361" y="577370"/>
                </a:cubicBezTo>
                <a:cubicBezTo>
                  <a:pt x="7259388" y="596343"/>
                  <a:pt x="7233655" y="607002"/>
                  <a:pt x="7206824" y="607002"/>
                </a:cubicBezTo>
                <a:lnTo>
                  <a:pt x="101169" y="607002"/>
                </a:lnTo>
                <a:cubicBezTo>
                  <a:pt x="74337" y="607002"/>
                  <a:pt x="48605" y="596343"/>
                  <a:pt x="29632" y="577370"/>
                </a:cubicBezTo>
                <a:cubicBezTo>
                  <a:pt x="10659" y="558397"/>
                  <a:pt x="0" y="532664"/>
                  <a:pt x="0" y="505833"/>
                </a:cubicBezTo>
                <a:lnTo>
                  <a:pt x="0" y="10116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0636" tIns="29631" rIns="250636" bIns="29631" anchor="ctr"/>
          <a:lstStyle>
            <a:lvl1pPr defTabSz="7112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lnSpc>
                <a:spcPct val="90000"/>
              </a:lnSpc>
              <a:spcAft>
                <a:spcPct val="35000"/>
              </a:spcAft>
            </a:pPr>
            <a:r>
              <a:rPr lang="ru-RU" b="1">
                <a:latin typeface="Times New Roman" charset="0"/>
                <a:cs typeface="Times New Roman" charset="0"/>
              </a:rPr>
              <a:t>Требования распространяются на подготовку спортивного резерва для спортивных сборных команд Российской Федерации по видам спорта, включенным во Всероссийский реестр видов спорта и устанавливают:</a:t>
            </a:r>
          </a:p>
        </p:txBody>
      </p:sp>
      <p:sp>
        <p:nvSpPr>
          <p:cNvPr id="37" name="Полилиния 36"/>
          <p:cNvSpPr/>
          <p:nvPr/>
        </p:nvSpPr>
        <p:spPr>
          <a:xfrm>
            <a:off x="179512" y="2132856"/>
            <a:ext cx="8784976" cy="504056"/>
          </a:xfrm>
          <a:custGeom>
            <a:avLst/>
            <a:gdLst>
              <a:gd name="connsiteX0" fmla="*/ 0 w 7307983"/>
              <a:gd name="connsiteY0" fmla="*/ 138032 h 828177"/>
              <a:gd name="connsiteX1" fmla="*/ 40429 w 7307983"/>
              <a:gd name="connsiteY1" fmla="*/ 40429 h 828177"/>
              <a:gd name="connsiteX2" fmla="*/ 138032 w 7307983"/>
              <a:gd name="connsiteY2" fmla="*/ 1 h 828177"/>
              <a:gd name="connsiteX3" fmla="*/ 7169951 w 7307983"/>
              <a:gd name="connsiteY3" fmla="*/ 0 h 828177"/>
              <a:gd name="connsiteX4" fmla="*/ 7267554 w 7307983"/>
              <a:gd name="connsiteY4" fmla="*/ 40429 h 828177"/>
              <a:gd name="connsiteX5" fmla="*/ 7307982 w 7307983"/>
              <a:gd name="connsiteY5" fmla="*/ 138032 h 828177"/>
              <a:gd name="connsiteX6" fmla="*/ 7307983 w 7307983"/>
              <a:gd name="connsiteY6" fmla="*/ 690145 h 828177"/>
              <a:gd name="connsiteX7" fmla="*/ 7267554 w 7307983"/>
              <a:gd name="connsiteY7" fmla="*/ 787748 h 828177"/>
              <a:gd name="connsiteX8" fmla="*/ 7169951 w 7307983"/>
              <a:gd name="connsiteY8" fmla="*/ 828177 h 828177"/>
              <a:gd name="connsiteX9" fmla="*/ 138032 w 7307983"/>
              <a:gd name="connsiteY9" fmla="*/ 828177 h 828177"/>
              <a:gd name="connsiteX10" fmla="*/ 40429 w 7307983"/>
              <a:gd name="connsiteY10" fmla="*/ 787748 h 828177"/>
              <a:gd name="connsiteX11" fmla="*/ 0 w 7307983"/>
              <a:gd name="connsiteY11" fmla="*/ 690145 h 828177"/>
              <a:gd name="connsiteX12" fmla="*/ 0 w 7307983"/>
              <a:gd name="connsiteY12" fmla="*/ 138032 h 82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7983" h="828177">
                <a:moveTo>
                  <a:pt x="0" y="138032"/>
                </a:moveTo>
                <a:cubicBezTo>
                  <a:pt x="0" y="101424"/>
                  <a:pt x="14543" y="66315"/>
                  <a:pt x="40429" y="40429"/>
                </a:cubicBezTo>
                <a:cubicBezTo>
                  <a:pt x="66315" y="14543"/>
                  <a:pt x="101424" y="0"/>
                  <a:pt x="138032" y="1"/>
                </a:cubicBezTo>
                <a:lnTo>
                  <a:pt x="7169951" y="0"/>
                </a:lnTo>
                <a:cubicBezTo>
                  <a:pt x="7206559" y="0"/>
                  <a:pt x="7241668" y="14543"/>
                  <a:pt x="7267554" y="40429"/>
                </a:cubicBezTo>
                <a:cubicBezTo>
                  <a:pt x="7293440" y="66315"/>
                  <a:pt x="7307983" y="101424"/>
                  <a:pt x="7307982" y="138032"/>
                </a:cubicBezTo>
                <a:cubicBezTo>
                  <a:pt x="7307982" y="322070"/>
                  <a:pt x="7307983" y="506107"/>
                  <a:pt x="7307983" y="690145"/>
                </a:cubicBezTo>
                <a:cubicBezTo>
                  <a:pt x="7307983" y="726753"/>
                  <a:pt x="7293440" y="761862"/>
                  <a:pt x="7267554" y="787748"/>
                </a:cubicBezTo>
                <a:cubicBezTo>
                  <a:pt x="7241668" y="813634"/>
                  <a:pt x="7206559" y="828177"/>
                  <a:pt x="7169951" y="828177"/>
                </a:cubicBezTo>
                <a:lnTo>
                  <a:pt x="138032" y="828177"/>
                </a:lnTo>
                <a:cubicBezTo>
                  <a:pt x="101424" y="828177"/>
                  <a:pt x="66315" y="813634"/>
                  <a:pt x="40429" y="787748"/>
                </a:cubicBezTo>
                <a:cubicBezTo>
                  <a:pt x="14543" y="761862"/>
                  <a:pt x="0" y="726753"/>
                  <a:pt x="0" y="690145"/>
                </a:cubicBezTo>
                <a:lnTo>
                  <a:pt x="0" y="138032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61433" tIns="40428" rIns="261433" bIns="40428" anchor="ctr"/>
          <a:lstStyle>
            <a:lvl1pPr defTabSz="7112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lnSpc>
                <a:spcPct val="90000"/>
              </a:lnSpc>
              <a:spcAft>
                <a:spcPct val="35000"/>
              </a:spcAft>
            </a:pPr>
            <a:r>
              <a:rPr lang="ru-RU" sz="1600">
                <a:latin typeface="Times New Roman" charset="0"/>
                <a:cs typeface="Times New Roman" charset="0"/>
              </a:rPr>
              <a:t>общие основы организации процесса подготовки спортивного резерва</a:t>
            </a:r>
          </a:p>
        </p:txBody>
      </p:sp>
      <p:sp>
        <p:nvSpPr>
          <p:cNvPr id="38" name="Полилиния 37"/>
          <p:cNvSpPr/>
          <p:nvPr/>
        </p:nvSpPr>
        <p:spPr>
          <a:xfrm>
            <a:off x="179512" y="2708920"/>
            <a:ext cx="8784976" cy="720080"/>
          </a:xfrm>
          <a:custGeom>
            <a:avLst/>
            <a:gdLst>
              <a:gd name="connsiteX0" fmla="*/ 0 w 7958535"/>
              <a:gd name="connsiteY0" fmla="*/ 128948 h 773671"/>
              <a:gd name="connsiteX1" fmla="*/ 37768 w 7958535"/>
              <a:gd name="connsiteY1" fmla="*/ 37768 h 773671"/>
              <a:gd name="connsiteX2" fmla="*/ 128948 w 7958535"/>
              <a:gd name="connsiteY2" fmla="*/ 0 h 773671"/>
              <a:gd name="connsiteX3" fmla="*/ 7829587 w 7958535"/>
              <a:gd name="connsiteY3" fmla="*/ 0 h 773671"/>
              <a:gd name="connsiteX4" fmla="*/ 7920767 w 7958535"/>
              <a:gd name="connsiteY4" fmla="*/ 37768 h 773671"/>
              <a:gd name="connsiteX5" fmla="*/ 7958535 w 7958535"/>
              <a:gd name="connsiteY5" fmla="*/ 128948 h 773671"/>
              <a:gd name="connsiteX6" fmla="*/ 7958535 w 7958535"/>
              <a:gd name="connsiteY6" fmla="*/ 644723 h 773671"/>
              <a:gd name="connsiteX7" fmla="*/ 7920767 w 7958535"/>
              <a:gd name="connsiteY7" fmla="*/ 735903 h 773671"/>
              <a:gd name="connsiteX8" fmla="*/ 7829587 w 7958535"/>
              <a:gd name="connsiteY8" fmla="*/ 773671 h 773671"/>
              <a:gd name="connsiteX9" fmla="*/ 128948 w 7958535"/>
              <a:gd name="connsiteY9" fmla="*/ 773671 h 773671"/>
              <a:gd name="connsiteX10" fmla="*/ 37768 w 7958535"/>
              <a:gd name="connsiteY10" fmla="*/ 735903 h 773671"/>
              <a:gd name="connsiteX11" fmla="*/ 0 w 7958535"/>
              <a:gd name="connsiteY11" fmla="*/ 644723 h 773671"/>
              <a:gd name="connsiteX12" fmla="*/ 0 w 7958535"/>
              <a:gd name="connsiteY12" fmla="*/ 128948 h 773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58535" h="773671">
                <a:moveTo>
                  <a:pt x="0" y="128948"/>
                </a:moveTo>
                <a:cubicBezTo>
                  <a:pt x="0" y="94749"/>
                  <a:pt x="13586" y="61950"/>
                  <a:pt x="37768" y="37768"/>
                </a:cubicBezTo>
                <a:cubicBezTo>
                  <a:pt x="61950" y="13586"/>
                  <a:pt x="94749" y="0"/>
                  <a:pt x="128948" y="0"/>
                </a:cubicBezTo>
                <a:lnTo>
                  <a:pt x="7829587" y="0"/>
                </a:lnTo>
                <a:cubicBezTo>
                  <a:pt x="7863786" y="0"/>
                  <a:pt x="7896585" y="13586"/>
                  <a:pt x="7920767" y="37768"/>
                </a:cubicBezTo>
                <a:cubicBezTo>
                  <a:pt x="7944949" y="61950"/>
                  <a:pt x="7958535" y="94749"/>
                  <a:pt x="7958535" y="128948"/>
                </a:cubicBezTo>
                <a:lnTo>
                  <a:pt x="7958535" y="644723"/>
                </a:lnTo>
                <a:cubicBezTo>
                  <a:pt x="7958535" y="678922"/>
                  <a:pt x="7944949" y="711721"/>
                  <a:pt x="7920767" y="735903"/>
                </a:cubicBezTo>
                <a:cubicBezTo>
                  <a:pt x="7896585" y="760085"/>
                  <a:pt x="7863786" y="773671"/>
                  <a:pt x="7829587" y="773671"/>
                </a:cubicBezTo>
                <a:lnTo>
                  <a:pt x="128948" y="773671"/>
                </a:lnTo>
                <a:cubicBezTo>
                  <a:pt x="94749" y="773671"/>
                  <a:pt x="61950" y="760085"/>
                  <a:pt x="37768" y="735903"/>
                </a:cubicBezTo>
                <a:cubicBezTo>
                  <a:pt x="13586" y="711721"/>
                  <a:pt x="0" y="678922"/>
                  <a:pt x="0" y="644723"/>
                </a:cubicBezTo>
                <a:lnTo>
                  <a:pt x="0" y="128948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8773" tIns="37768" rIns="258773" bIns="37768" anchor="ctr"/>
          <a:lstStyle>
            <a:lvl1pPr defTabSz="7112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lnSpc>
                <a:spcPct val="90000"/>
              </a:lnSpc>
              <a:spcAft>
                <a:spcPct val="35000"/>
              </a:spcAft>
            </a:pPr>
            <a:r>
              <a:rPr lang="ru-RU" sz="1600">
                <a:latin typeface="Times New Roman" charset="0"/>
                <a:cs typeface="Times New Roman" charset="0"/>
              </a:rPr>
              <a:t>особенности наименований, предмета и основных видов деятельности , а также структуры отдельных видов организаций, осуществляющих спортивную подготовку </a:t>
            </a:r>
          </a:p>
        </p:txBody>
      </p:sp>
      <p:sp>
        <p:nvSpPr>
          <p:cNvPr id="39" name="Полилиния 38"/>
          <p:cNvSpPr/>
          <p:nvPr/>
        </p:nvSpPr>
        <p:spPr>
          <a:xfrm>
            <a:off x="179512" y="5517232"/>
            <a:ext cx="8784976" cy="504056"/>
          </a:xfrm>
          <a:custGeom>
            <a:avLst/>
            <a:gdLst>
              <a:gd name="connsiteX0" fmla="*/ 0 w 7943313"/>
              <a:gd name="connsiteY0" fmla="*/ 128359 h 770141"/>
              <a:gd name="connsiteX1" fmla="*/ 37596 w 7943313"/>
              <a:gd name="connsiteY1" fmla="*/ 37595 h 770141"/>
              <a:gd name="connsiteX2" fmla="*/ 128360 w 7943313"/>
              <a:gd name="connsiteY2" fmla="*/ 0 h 770141"/>
              <a:gd name="connsiteX3" fmla="*/ 7814954 w 7943313"/>
              <a:gd name="connsiteY3" fmla="*/ 0 h 770141"/>
              <a:gd name="connsiteX4" fmla="*/ 7905718 w 7943313"/>
              <a:gd name="connsiteY4" fmla="*/ 37596 h 770141"/>
              <a:gd name="connsiteX5" fmla="*/ 7943313 w 7943313"/>
              <a:gd name="connsiteY5" fmla="*/ 128360 h 770141"/>
              <a:gd name="connsiteX6" fmla="*/ 7943313 w 7943313"/>
              <a:gd name="connsiteY6" fmla="*/ 641782 h 770141"/>
              <a:gd name="connsiteX7" fmla="*/ 7905717 w 7943313"/>
              <a:gd name="connsiteY7" fmla="*/ 732546 h 770141"/>
              <a:gd name="connsiteX8" fmla="*/ 7814953 w 7943313"/>
              <a:gd name="connsiteY8" fmla="*/ 770141 h 770141"/>
              <a:gd name="connsiteX9" fmla="*/ 128359 w 7943313"/>
              <a:gd name="connsiteY9" fmla="*/ 770141 h 770141"/>
              <a:gd name="connsiteX10" fmla="*/ 37595 w 7943313"/>
              <a:gd name="connsiteY10" fmla="*/ 732545 h 770141"/>
              <a:gd name="connsiteX11" fmla="*/ 0 w 7943313"/>
              <a:gd name="connsiteY11" fmla="*/ 641781 h 770141"/>
              <a:gd name="connsiteX12" fmla="*/ 0 w 7943313"/>
              <a:gd name="connsiteY12" fmla="*/ 128359 h 770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43313" h="770141">
                <a:moveTo>
                  <a:pt x="0" y="128359"/>
                </a:moveTo>
                <a:cubicBezTo>
                  <a:pt x="0" y="94316"/>
                  <a:pt x="13524" y="61667"/>
                  <a:pt x="37596" y="37595"/>
                </a:cubicBezTo>
                <a:cubicBezTo>
                  <a:pt x="61668" y="13523"/>
                  <a:pt x="94317" y="0"/>
                  <a:pt x="128360" y="0"/>
                </a:cubicBezTo>
                <a:lnTo>
                  <a:pt x="7814954" y="0"/>
                </a:lnTo>
                <a:cubicBezTo>
                  <a:pt x="7848997" y="0"/>
                  <a:pt x="7881646" y="13524"/>
                  <a:pt x="7905718" y="37596"/>
                </a:cubicBezTo>
                <a:cubicBezTo>
                  <a:pt x="7929790" y="61668"/>
                  <a:pt x="7943313" y="94317"/>
                  <a:pt x="7943313" y="128360"/>
                </a:cubicBezTo>
                <a:lnTo>
                  <a:pt x="7943313" y="641782"/>
                </a:lnTo>
                <a:cubicBezTo>
                  <a:pt x="7943313" y="675825"/>
                  <a:pt x="7929789" y="708474"/>
                  <a:pt x="7905717" y="732546"/>
                </a:cubicBezTo>
                <a:cubicBezTo>
                  <a:pt x="7881645" y="756618"/>
                  <a:pt x="7848996" y="770141"/>
                  <a:pt x="7814953" y="770141"/>
                </a:cubicBezTo>
                <a:lnTo>
                  <a:pt x="128359" y="770141"/>
                </a:lnTo>
                <a:cubicBezTo>
                  <a:pt x="94316" y="770141"/>
                  <a:pt x="61667" y="756617"/>
                  <a:pt x="37595" y="732545"/>
                </a:cubicBezTo>
                <a:cubicBezTo>
                  <a:pt x="13523" y="708473"/>
                  <a:pt x="0" y="675824"/>
                  <a:pt x="0" y="641781"/>
                </a:cubicBezTo>
                <a:lnTo>
                  <a:pt x="0" y="128359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8600" tIns="37595" rIns="258600" bIns="37595" anchor="ctr"/>
          <a:lstStyle>
            <a:lvl1pPr defTabSz="7112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lnSpc>
                <a:spcPct val="90000"/>
              </a:lnSpc>
              <a:spcAft>
                <a:spcPct val="35000"/>
              </a:spcAft>
            </a:pPr>
            <a:r>
              <a:rPr lang="ru-RU" sz="1600">
                <a:latin typeface="Times New Roman" charset="0"/>
                <a:cs typeface="Times New Roman" charset="0"/>
              </a:rPr>
              <a:t>задачи и порядок взаимодействия организаций, осуществляющих, спортивную подготовку</a:t>
            </a:r>
          </a:p>
        </p:txBody>
      </p:sp>
      <p:sp>
        <p:nvSpPr>
          <p:cNvPr id="41" name="Полилиния 40"/>
          <p:cNvSpPr/>
          <p:nvPr/>
        </p:nvSpPr>
        <p:spPr>
          <a:xfrm>
            <a:off x="179512" y="3501009"/>
            <a:ext cx="8784976" cy="576064"/>
          </a:xfrm>
          <a:custGeom>
            <a:avLst/>
            <a:gdLst>
              <a:gd name="connsiteX0" fmla="*/ 0 w 7307993"/>
              <a:gd name="connsiteY0" fmla="*/ 119866 h 719183"/>
              <a:gd name="connsiteX1" fmla="*/ 35108 w 7307993"/>
              <a:gd name="connsiteY1" fmla="*/ 35108 h 719183"/>
              <a:gd name="connsiteX2" fmla="*/ 119866 w 7307993"/>
              <a:gd name="connsiteY2" fmla="*/ 0 h 719183"/>
              <a:gd name="connsiteX3" fmla="*/ 7188127 w 7307993"/>
              <a:gd name="connsiteY3" fmla="*/ 0 h 719183"/>
              <a:gd name="connsiteX4" fmla="*/ 7272885 w 7307993"/>
              <a:gd name="connsiteY4" fmla="*/ 35108 h 719183"/>
              <a:gd name="connsiteX5" fmla="*/ 7307993 w 7307993"/>
              <a:gd name="connsiteY5" fmla="*/ 119866 h 719183"/>
              <a:gd name="connsiteX6" fmla="*/ 7307993 w 7307993"/>
              <a:gd name="connsiteY6" fmla="*/ 599317 h 719183"/>
              <a:gd name="connsiteX7" fmla="*/ 7272885 w 7307993"/>
              <a:gd name="connsiteY7" fmla="*/ 684075 h 719183"/>
              <a:gd name="connsiteX8" fmla="*/ 7188127 w 7307993"/>
              <a:gd name="connsiteY8" fmla="*/ 719183 h 719183"/>
              <a:gd name="connsiteX9" fmla="*/ 119866 w 7307993"/>
              <a:gd name="connsiteY9" fmla="*/ 719183 h 719183"/>
              <a:gd name="connsiteX10" fmla="*/ 35108 w 7307993"/>
              <a:gd name="connsiteY10" fmla="*/ 684075 h 719183"/>
              <a:gd name="connsiteX11" fmla="*/ 0 w 7307993"/>
              <a:gd name="connsiteY11" fmla="*/ 599317 h 719183"/>
              <a:gd name="connsiteX12" fmla="*/ 0 w 7307993"/>
              <a:gd name="connsiteY12" fmla="*/ 119866 h 719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7993" h="719183">
                <a:moveTo>
                  <a:pt x="0" y="119866"/>
                </a:moveTo>
                <a:cubicBezTo>
                  <a:pt x="0" y="88076"/>
                  <a:pt x="12629" y="57587"/>
                  <a:pt x="35108" y="35108"/>
                </a:cubicBezTo>
                <a:cubicBezTo>
                  <a:pt x="57587" y="12629"/>
                  <a:pt x="88076" y="0"/>
                  <a:pt x="119866" y="0"/>
                </a:cubicBezTo>
                <a:lnTo>
                  <a:pt x="7188127" y="0"/>
                </a:lnTo>
                <a:cubicBezTo>
                  <a:pt x="7219917" y="0"/>
                  <a:pt x="7250406" y="12629"/>
                  <a:pt x="7272885" y="35108"/>
                </a:cubicBezTo>
                <a:cubicBezTo>
                  <a:pt x="7295364" y="57587"/>
                  <a:pt x="7307993" y="88076"/>
                  <a:pt x="7307993" y="119866"/>
                </a:cubicBezTo>
                <a:lnTo>
                  <a:pt x="7307993" y="599317"/>
                </a:lnTo>
                <a:cubicBezTo>
                  <a:pt x="7307993" y="631107"/>
                  <a:pt x="7295364" y="661596"/>
                  <a:pt x="7272885" y="684075"/>
                </a:cubicBezTo>
                <a:cubicBezTo>
                  <a:pt x="7250406" y="706554"/>
                  <a:pt x="7219917" y="719183"/>
                  <a:pt x="7188127" y="719183"/>
                </a:cubicBezTo>
                <a:lnTo>
                  <a:pt x="119866" y="719183"/>
                </a:lnTo>
                <a:cubicBezTo>
                  <a:pt x="88076" y="719183"/>
                  <a:pt x="57587" y="706554"/>
                  <a:pt x="35108" y="684075"/>
                </a:cubicBezTo>
                <a:cubicBezTo>
                  <a:pt x="12629" y="661596"/>
                  <a:pt x="0" y="631107"/>
                  <a:pt x="0" y="599317"/>
                </a:cubicBezTo>
                <a:lnTo>
                  <a:pt x="0" y="119866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6113" tIns="35108" rIns="256113" bIns="35108" anchor="ctr"/>
          <a:lstStyle>
            <a:lvl1pPr defTabSz="7112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lnSpc>
                <a:spcPct val="90000"/>
              </a:lnSpc>
              <a:spcAft>
                <a:spcPct val="35000"/>
              </a:spcAft>
            </a:pPr>
            <a:r>
              <a:rPr lang="ru-RU" sz="1600">
                <a:latin typeface="Times New Roman" charset="0"/>
                <a:cs typeface="Times New Roman" charset="0"/>
              </a:rPr>
              <a:t>особенности методического, научно-методического и кадрового обеспечения организаций, осуществляющих спортивную подготовку и координации их деятельности</a:t>
            </a:r>
          </a:p>
        </p:txBody>
      </p:sp>
      <p:sp>
        <p:nvSpPr>
          <p:cNvPr id="42" name="Полилиния 41"/>
          <p:cNvSpPr/>
          <p:nvPr/>
        </p:nvSpPr>
        <p:spPr>
          <a:xfrm>
            <a:off x="179512" y="6093296"/>
            <a:ext cx="8784976" cy="533066"/>
          </a:xfrm>
          <a:custGeom>
            <a:avLst/>
            <a:gdLst>
              <a:gd name="connsiteX0" fmla="*/ 0 w 7307993"/>
              <a:gd name="connsiteY0" fmla="*/ 124851 h 749090"/>
              <a:gd name="connsiteX1" fmla="*/ 36568 w 7307993"/>
              <a:gd name="connsiteY1" fmla="*/ 36568 h 749090"/>
              <a:gd name="connsiteX2" fmla="*/ 124851 w 7307993"/>
              <a:gd name="connsiteY2" fmla="*/ 0 h 749090"/>
              <a:gd name="connsiteX3" fmla="*/ 7183142 w 7307993"/>
              <a:gd name="connsiteY3" fmla="*/ 0 h 749090"/>
              <a:gd name="connsiteX4" fmla="*/ 7271425 w 7307993"/>
              <a:gd name="connsiteY4" fmla="*/ 36568 h 749090"/>
              <a:gd name="connsiteX5" fmla="*/ 7307993 w 7307993"/>
              <a:gd name="connsiteY5" fmla="*/ 124851 h 749090"/>
              <a:gd name="connsiteX6" fmla="*/ 7307993 w 7307993"/>
              <a:gd name="connsiteY6" fmla="*/ 624239 h 749090"/>
              <a:gd name="connsiteX7" fmla="*/ 7271425 w 7307993"/>
              <a:gd name="connsiteY7" fmla="*/ 712522 h 749090"/>
              <a:gd name="connsiteX8" fmla="*/ 7183142 w 7307993"/>
              <a:gd name="connsiteY8" fmla="*/ 749090 h 749090"/>
              <a:gd name="connsiteX9" fmla="*/ 124851 w 7307993"/>
              <a:gd name="connsiteY9" fmla="*/ 749090 h 749090"/>
              <a:gd name="connsiteX10" fmla="*/ 36568 w 7307993"/>
              <a:gd name="connsiteY10" fmla="*/ 712522 h 749090"/>
              <a:gd name="connsiteX11" fmla="*/ 0 w 7307993"/>
              <a:gd name="connsiteY11" fmla="*/ 624239 h 749090"/>
              <a:gd name="connsiteX12" fmla="*/ 0 w 7307993"/>
              <a:gd name="connsiteY12" fmla="*/ 124851 h 74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7993" h="749090">
                <a:moveTo>
                  <a:pt x="0" y="124851"/>
                </a:moveTo>
                <a:cubicBezTo>
                  <a:pt x="0" y="91738"/>
                  <a:pt x="13154" y="59982"/>
                  <a:pt x="36568" y="36568"/>
                </a:cubicBezTo>
                <a:cubicBezTo>
                  <a:pt x="59982" y="13154"/>
                  <a:pt x="91739" y="0"/>
                  <a:pt x="124851" y="0"/>
                </a:cubicBezTo>
                <a:lnTo>
                  <a:pt x="7183142" y="0"/>
                </a:lnTo>
                <a:cubicBezTo>
                  <a:pt x="7216255" y="0"/>
                  <a:pt x="7248011" y="13154"/>
                  <a:pt x="7271425" y="36568"/>
                </a:cubicBezTo>
                <a:cubicBezTo>
                  <a:pt x="7294839" y="59982"/>
                  <a:pt x="7307993" y="91739"/>
                  <a:pt x="7307993" y="124851"/>
                </a:cubicBezTo>
                <a:lnTo>
                  <a:pt x="7307993" y="624239"/>
                </a:lnTo>
                <a:cubicBezTo>
                  <a:pt x="7307993" y="657352"/>
                  <a:pt x="7294839" y="689108"/>
                  <a:pt x="7271425" y="712522"/>
                </a:cubicBezTo>
                <a:cubicBezTo>
                  <a:pt x="7248011" y="735936"/>
                  <a:pt x="7216255" y="749090"/>
                  <a:pt x="7183142" y="749090"/>
                </a:cubicBezTo>
                <a:lnTo>
                  <a:pt x="124851" y="749090"/>
                </a:lnTo>
                <a:cubicBezTo>
                  <a:pt x="91738" y="749090"/>
                  <a:pt x="59982" y="735936"/>
                  <a:pt x="36568" y="712522"/>
                </a:cubicBezTo>
                <a:cubicBezTo>
                  <a:pt x="13154" y="689108"/>
                  <a:pt x="0" y="657351"/>
                  <a:pt x="0" y="624239"/>
                </a:cubicBezTo>
                <a:lnTo>
                  <a:pt x="0" y="124851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7573" tIns="36568" rIns="257573" bIns="36568" anchor="ctr"/>
          <a:lstStyle>
            <a:lvl1pPr defTabSz="7112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lnSpc>
                <a:spcPct val="90000"/>
              </a:lnSpc>
              <a:spcAft>
                <a:spcPct val="35000"/>
              </a:spcAft>
            </a:pPr>
            <a:r>
              <a:rPr lang="ru-RU" sz="1600">
                <a:latin typeface="Times New Roman" charset="0"/>
                <a:cs typeface="Times New Roman" charset="0"/>
              </a:rPr>
              <a:t>особенности оценки качества и эффективности деятельности организаций, осуществляющих спортивную подготовку</a:t>
            </a:r>
          </a:p>
        </p:txBody>
      </p:sp>
      <p:sp>
        <p:nvSpPr>
          <p:cNvPr id="43" name="Полилиния 42"/>
          <p:cNvSpPr/>
          <p:nvPr/>
        </p:nvSpPr>
        <p:spPr>
          <a:xfrm>
            <a:off x="179512" y="4149080"/>
            <a:ext cx="8784976" cy="720080"/>
          </a:xfrm>
          <a:custGeom>
            <a:avLst/>
            <a:gdLst>
              <a:gd name="connsiteX0" fmla="*/ 0 w 7307993"/>
              <a:gd name="connsiteY0" fmla="*/ 119866 h 719183"/>
              <a:gd name="connsiteX1" fmla="*/ 35108 w 7307993"/>
              <a:gd name="connsiteY1" fmla="*/ 35108 h 719183"/>
              <a:gd name="connsiteX2" fmla="*/ 119866 w 7307993"/>
              <a:gd name="connsiteY2" fmla="*/ 0 h 719183"/>
              <a:gd name="connsiteX3" fmla="*/ 7188127 w 7307993"/>
              <a:gd name="connsiteY3" fmla="*/ 0 h 719183"/>
              <a:gd name="connsiteX4" fmla="*/ 7272885 w 7307993"/>
              <a:gd name="connsiteY4" fmla="*/ 35108 h 719183"/>
              <a:gd name="connsiteX5" fmla="*/ 7307993 w 7307993"/>
              <a:gd name="connsiteY5" fmla="*/ 119866 h 719183"/>
              <a:gd name="connsiteX6" fmla="*/ 7307993 w 7307993"/>
              <a:gd name="connsiteY6" fmla="*/ 599317 h 719183"/>
              <a:gd name="connsiteX7" fmla="*/ 7272885 w 7307993"/>
              <a:gd name="connsiteY7" fmla="*/ 684075 h 719183"/>
              <a:gd name="connsiteX8" fmla="*/ 7188127 w 7307993"/>
              <a:gd name="connsiteY8" fmla="*/ 719183 h 719183"/>
              <a:gd name="connsiteX9" fmla="*/ 119866 w 7307993"/>
              <a:gd name="connsiteY9" fmla="*/ 719183 h 719183"/>
              <a:gd name="connsiteX10" fmla="*/ 35108 w 7307993"/>
              <a:gd name="connsiteY10" fmla="*/ 684075 h 719183"/>
              <a:gd name="connsiteX11" fmla="*/ 0 w 7307993"/>
              <a:gd name="connsiteY11" fmla="*/ 599317 h 719183"/>
              <a:gd name="connsiteX12" fmla="*/ 0 w 7307993"/>
              <a:gd name="connsiteY12" fmla="*/ 119866 h 719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7993" h="719183">
                <a:moveTo>
                  <a:pt x="0" y="119866"/>
                </a:moveTo>
                <a:cubicBezTo>
                  <a:pt x="0" y="88076"/>
                  <a:pt x="12629" y="57587"/>
                  <a:pt x="35108" y="35108"/>
                </a:cubicBezTo>
                <a:cubicBezTo>
                  <a:pt x="57587" y="12629"/>
                  <a:pt x="88076" y="0"/>
                  <a:pt x="119866" y="0"/>
                </a:cubicBezTo>
                <a:lnTo>
                  <a:pt x="7188127" y="0"/>
                </a:lnTo>
                <a:cubicBezTo>
                  <a:pt x="7219917" y="0"/>
                  <a:pt x="7250406" y="12629"/>
                  <a:pt x="7272885" y="35108"/>
                </a:cubicBezTo>
                <a:cubicBezTo>
                  <a:pt x="7295364" y="57587"/>
                  <a:pt x="7307993" y="88076"/>
                  <a:pt x="7307993" y="119866"/>
                </a:cubicBezTo>
                <a:lnTo>
                  <a:pt x="7307993" y="599317"/>
                </a:lnTo>
                <a:cubicBezTo>
                  <a:pt x="7307993" y="631107"/>
                  <a:pt x="7295364" y="661596"/>
                  <a:pt x="7272885" y="684075"/>
                </a:cubicBezTo>
                <a:cubicBezTo>
                  <a:pt x="7250406" y="706554"/>
                  <a:pt x="7219917" y="719183"/>
                  <a:pt x="7188127" y="719183"/>
                </a:cubicBezTo>
                <a:lnTo>
                  <a:pt x="119866" y="719183"/>
                </a:lnTo>
                <a:cubicBezTo>
                  <a:pt x="88076" y="719183"/>
                  <a:pt x="57587" y="706554"/>
                  <a:pt x="35108" y="684075"/>
                </a:cubicBezTo>
                <a:cubicBezTo>
                  <a:pt x="12629" y="661596"/>
                  <a:pt x="0" y="631107"/>
                  <a:pt x="0" y="599317"/>
                </a:cubicBezTo>
                <a:lnTo>
                  <a:pt x="0" y="119866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6113" tIns="35108" rIns="256113" bIns="35108" anchor="ctr"/>
          <a:lstStyle>
            <a:lvl1pPr defTabSz="7112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lnSpc>
                <a:spcPct val="90000"/>
              </a:lnSpc>
              <a:spcAft>
                <a:spcPct val="35000"/>
              </a:spcAft>
            </a:pPr>
            <a:r>
              <a:rPr lang="ru-RU" sz="1600">
                <a:latin typeface="Times New Roman" charset="0"/>
                <a:cs typeface="Times New Roman" charset="0"/>
              </a:rPr>
              <a:t>требования к материально-техническому обеспечению и инфраструктуре организаций, осуществляющих спортивную подготовку, к обеспечению питанием (возмещением энергозатрат) спортсменов </a:t>
            </a:r>
          </a:p>
        </p:txBody>
      </p:sp>
      <p:sp>
        <p:nvSpPr>
          <p:cNvPr id="44" name="Полилиния 43"/>
          <p:cNvSpPr/>
          <p:nvPr/>
        </p:nvSpPr>
        <p:spPr>
          <a:xfrm>
            <a:off x="179512" y="4869160"/>
            <a:ext cx="8784976" cy="576064"/>
          </a:xfrm>
          <a:custGeom>
            <a:avLst/>
            <a:gdLst>
              <a:gd name="connsiteX0" fmla="*/ 0 w 7307993"/>
              <a:gd name="connsiteY0" fmla="*/ 119866 h 719183"/>
              <a:gd name="connsiteX1" fmla="*/ 35108 w 7307993"/>
              <a:gd name="connsiteY1" fmla="*/ 35108 h 719183"/>
              <a:gd name="connsiteX2" fmla="*/ 119866 w 7307993"/>
              <a:gd name="connsiteY2" fmla="*/ 0 h 719183"/>
              <a:gd name="connsiteX3" fmla="*/ 7188127 w 7307993"/>
              <a:gd name="connsiteY3" fmla="*/ 0 h 719183"/>
              <a:gd name="connsiteX4" fmla="*/ 7272885 w 7307993"/>
              <a:gd name="connsiteY4" fmla="*/ 35108 h 719183"/>
              <a:gd name="connsiteX5" fmla="*/ 7307993 w 7307993"/>
              <a:gd name="connsiteY5" fmla="*/ 119866 h 719183"/>
              <a:gd name="connsiteX6" fmla="*/ 7307993 w 7307993"/>
              <a:gd name="connsiteY6" fmla="*/ 599317 h 719183"/>
              <a:gd name="connsiteX7" fmla="*/ 7272885 w 7307993"/>
              <a:gd name="connsiteY7" fmla="*/ 684075 h 719183"/>
              <a:gd name="connsiteX8" fmla="*/ 7188127 w 7307993"/>
              <a:gd name="connsiteY8" fmla="*/ 719183 h 719183"/>
              <a:gd name="connsiteX9" fmla="*/ 119866 w 7307993"/>
              <a:gd name="connsiteY9" fmla="*/ 719183 h 719183"/>
              <a:gd name="connsiteX10" fmla="*/ 35108 w 7307993"/>
              <a:gd name="connsiteY10" fmla="*/ 684075 h 719183"/>
              <a:gd name="connsiteX11" fmla="*/ 0 w 7307993"/>
              <a:gd name="connsiteY11" fmla="*/ 599317 h 719183"/>
              <a:gd name="connsiteX12" fmla="*/ 0 w 7307993"/>
              <a:gd name="connsiteY12" fmla="*/ 119866 h 719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7993" h="719183">
                <a:moveTo>
                  <a:pt x="0" y="119866"/>
                </a:moveTo>
                <a:cubicBezTo>
                  <a:pt x="0" y="88076"/>
                  <a:pt x="12629" y="57587"/>
                  <a:pt x="35108" y="35108"/>
                </a:cubicBezTo>
                <a:cubicBezTo>
                  <a:pt x="57587" y="12629"/>
                  <a:pt x="88076" y="0"/>
                  <a:pt x="119866" y="0"/>
                </a:cubicBezTo>
                <a:lnTo>
                  <a:pt x="7188127" y="0"/>
                </a:lnTo>
                <a:cubicBezTo>
                  <a:pt x="7219917" y="0"/>
                  <a:pt x="7250406" y="12629"/>
                  <a:pt x="7272885" y="35108"/>
                </a:cubicBezTo>
                <a:cubicBezTo>
                  <a:pt x="7295364" y="57587"/>
                  <a:pt x="7307993" y="88076"/>
                  <a:pt x="7307993" y="119866"/>
                </a:cubicBezTo>
                <a:lnTo>
                  <a:pt x="7307993" y="599317"/>
                </a:lnTo>
                <a:cubicBezTo>
                  <a:pt x="7307993" y="631107"/>
                  <a:pt x="7295364" y="661596"/>
                  <a:pt x="7272885" y="684075"/>
                </a:cubicBezTo>
                <a:cubicBezTo>
                  <a:pt x="7250406" y="706554"/>
                  <a:pt x="7219917" y="719183"/>
                  <a:pt x="7188127" y="719183"/>
                </a:cubicBezTo>
                <a:lnTo>
                  <a:pt x="119866" y="719183"/>
                </a:lnTo>
                <a:cubicBezTo>
                  <a:pt x="88076" y="719183"/>
                  <a:pt x="57587" y="706554"/>
                  <a:pt x="35108" y="684075"/>
                </a:cubicBezTo>
                <a:cubicBezTo>
                  <a:pt x="12629" y="661596"/>
                  <a:pt x="0" y="631107"/>
                  <a:pt x="0" y="599317"/>
                </a:cubicBezTo>
                <a:lnTo>
                  <a:pt x="0" y="119866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6113" tIns="35108" rIns="256113" bIns="35108" anchor="ctr"/>
          <a:lstStyle>
            <a:lvl1pPr defTabSz="71120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defTabSz="7112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defTabSz="711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>
              <a:lnSpc>
                <a:spcPct val="90000"/>
              </a:lnSpc>
              <a:spcAft>
                <a:spcPct val="35000"/>
              </a:spcAft>
            </a:pPr>
            <a:r>
              <a:rPr lang="ru-RU" sz="1600">
                <a:latin typeface="Times New Roman" charset="0"/>
                <a:cs typeface="Times New Roman" charset="0"/>
              </a:rPr>
              <a:t>требования к организации процесса спортивной подготовки в соответствии с федеральными стандартами спортивной подготовки по видам спорта</a:t>
            </a:r>
          </a:p>
        </p:txBody>
      </p:sp>
      <p:pic>
        <p:nvPicPr>
          <p:cNvPr id="16411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650" y="201613"/>
            <a:ext cx="1081088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12" name="TextBox 3"/>
          <p:cNvSpPr txBox="1">
            <a:spLocks noChangeArrowheads="1"/>
          </p:cNvSpPr>
          <p:nvPr/>
        </p:nvSpPr>
        <p:spPr bwMode="auto">
          <a:xfrm>
            <a:off x="8120063" y="6610350"/>
            <a:ext cx="10445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r"/>
            <a:r>
              <a:rPr lang="ru-RU" sz="1200">
                <a:latin typeface="Times New Roman" charset="0"/>
                <a:cs typeface="Times New Roman" charset="0"/>
              </a:rPr>
              <a:t>23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79512" y="2780928"/>
            <a:ext cx="2448272" cy="864096"/>
          </a:xfrm>
          <a:prstGeom prst="rect">
            <a:avLst/>
          </a:prstGeom>
          <a:solidFill>
            <a:srgbClr val="B4DB97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b="1">
              <a:latin typeface="Times New Roman" charset="0"/>
              <a:cs typeface="Times New Roman" charset="0"/>
            </a:endParaRPr>
          </a:p>
          <a:p>
            <a:pPr algn="ctr"/>
            <a:endParaRPr lang="ru-RU" sz="2400" b="1">
              <a:latin typeface="Times New Roman" charset="0"/>
              <a:cs typeface="Times New Roman" charset="0"/>
            </a:endParaRPr>
          </a:p>
          <a:p>
            <a:pPr algn="ctr"/>
            <a:r>
              <a:rPr lang="ru-RU" sz="2400" b="1">
                <a:latin typeface="Times New Roman" charset="0"/>
                <a:cs typeface="Times New Roman" charset="0"/>
              </a:rPr>
              <a:t>СШ</a:t>
            </a:r>
          </a:p>
          <a:p>
            <a:pPr algn="ctr"/>
            <a:r>
              <a:rPr lang="ru-RU" sz="2400" b="1">
                <a:latin typeface="Times New Roman" charset="0"/>
                <a:cs typeface="Times New Roman" charset="0"/>
              </a:rPr>
              <a:t>1100</a:t>
            </a:r>
            <a:r>
              <a:rPr lang="ru-RU">
                <a:latin typeface="Times New Roman" charset="0"/>
                <a:cs typeface="Times New Roman" charset="0"/>
              </a:rPr>
              <a:t>  ФКиС</a:t>
            </a:r>
            <a:endParaRPr lang="ru-RU" b="1">
              <a:latin typeface="Times New Roman" charset="0"/>
              <a:cs typeface="Times New Roman" charset="0"/>
            </a:endParaRPr>
          </a:p>
          <a:p>
            <a:pPr algn="ctr"/>
            <a:r>
              <a:rPr lang="ru-RU" b="1">
                <a:latin typeface="Times New Roman" charset="0"/>
                <a:cs typeface="Times New Roman" charset="0"/>
              </a:rPr>
              <a:t> </a:t>
            </a:r>
          </a:p>
          <a:p>
            <a:pPr algn="ctr"/>
            <a:endParaRPr lang="ru-RU" b="1">
              <a:latin typeface="Times New Roman" charset="0"/>
              <a:cs typeface="Times New Roman" charset="0"/>
            </a:endParaRPr>
          </a:p>
        </p:txBody>
      </p:sp>
      <p:sp>
        <p:nvSpPr>
          <p:cNvPr id="44037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6C06F126-DD8A-9048-B3B1-FB378BFF3E74}" type="slidenum">
              <a:rPr lang="ru-RU" sz="1200">
                <a:solidFill>
                  <a:srgbClr val="898989"/>
                </a:solidFill>
              </a:rPr>
              <a:pPr/>
              <a:t>20</a:t>
            </a:fld>
            <a:endParaRPr lang="ru-RU" sz="1200">
              <a:solidFill>
                <a:srgbClr val="898989"/>
              </a:solidFill>
            </a:endParaRPr>
          </a:p>
        </p:txBody>
      </p:sp>
      <p:pic>
        <p:nvPicPr>
          <p:cNvPr id="44038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938" y="268288"/>
            <a:ext cx="11541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9" name="Прямоугольник 2"/>
          <p:cNvSpPr>
            <a:spLocks noChangeArrowheads="1"/>
          </p:cNvSpPr>
          <p:nvPr/>
        </p:nvSpPr>
        <p:spPr bwMode="auto">
          <a:xfrm>
            <a:off x="1042988" y="123825"/>
            <a:ext cx="71294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ru-RU" sz="2400" b="1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Некоторые особенности применения алгоритма определения ведомственной принадлежности ДЮСШ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93443" y="1257835"/>
            <a:ext cx="8317011" cy="792088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 w="50800">
            <a:solidFill>
              <a:schemeClr val="bg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  <a:bevelB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latin typeface="Times New Roman" charset="0"/>
                <a:cs typeface="Times New Roman" charset="0"/>
              </a:rPr>
              <a:t>При наличии одной физкультурно-спортивной организации в одном муниципальном образовании, на основании результатов мониторинга. </a:t>
            </a:r>
          </a:p>
        </p:txBody>
      </p:sp>
      <p:sp>
        <p:nvSpPr>
          <p:cNvPr id="13" name="Стрелка вниз 12"/>
          <p:cNvSpPr/>
          <p:nvPr/>
        </p:nvSpPr>
        <p:spPr>
          <a:xfrm>
            <a:off x="179388" y="2060575"/>
            <a:ext cx="2555875" cy="70485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charset="0"/>
                <a:ea typeface="Arial" charset="0"/>
                <a:cs typeface="Times New Roman" charset="0"/>
              </a:rPr>
              <a:t>Вариант 1</a:t>
            </a:r>
          </a:p>
        </p:txBody>
      </p:sp>
      <p:sp>
        <p:nvSpPr>
          <p:cNvPr id="24" name="Стрелка вниз 23"/>
          <p:cNvSpPr/>
          <p:nvPr/>
        </p:nvSpPr>
        <p:spPr>
          <a:xfrm>
            <a:off x="3473450" y="2085975"/>
            <a:ext cx="2555875" cy="669925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charset="0"/>
                <a:ea typeface="Arial" charset="0"/>
                <a:cs typeface="Times New Roman" charset="0"/>
              </a:rPr>
              <a:t>Вариант 2</a:t>
            </a:r>
          </a:p>
        </p:txBody>
      </p:sp>
      <p:sp>
        <p:nvSpPr>
          <p:cNvPr id="25" name="Стрелка вниз 24"/>
          <p:cNvSpPr/>
          <p:nvPr/>
        </p:nvSpPr>
        <p:spPr>
          <a:xfrm>
            <a:off x="6588125" y="2060575"/>
            <a:ext cx="2555875" cy="647700"/>
          </a:xfrm>
          <a:prstGeom prst="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chemeClr val="tx1"/>
                </a:solidFill>
                <a:latin typeface="Times New Roman" charset="0"/>
                <a:ea typeface="Arial" charset="0"/>
                <a:cs typeface="Times New Roman" charset="0"/>
              </a:rPr>
              <a:t>Вариант 3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644008" y="6137920"/>
            <a:ext cx="1403648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latin typeface="Times New Roman" charset="0"/>
                <a:cs typeface="Times New Roman" charset="0"/>
              </a:rPr>
              <a:t>ДОП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79512" y="3717032"/>
            <a:ext cx="1296144" cy="6480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400" b="1">
                <a:latin typeface="Times New Roman" charset="0"/>
                <a:cs typeface="Times New Roman" charset="0"/>
              </a:rPr>
              <a:t>Работа на СО этапе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83568" y="4221088"/>
            <a:ext cx="1368152" cy="7920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400" b="1">
                <a:latin typeface="Times New Roman" charset="0"/>
                <a:cs typeface="Times New Roman" charset="0"/>
              </a:rPr>
              <a:t>Услуга по спортивной подготовке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115616" y="4941168"/>
            <a:ext cx="1584176" cy="93610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400" b="1">
                <a:latin typeface="Times New Roman" charset="0"/>
                <a:cs typeface="Times New Roman" charset="0"/>
              </a:rPr>
              <a:t>Работа на по обеспечению участия в соревнованиях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203848" y="2780928"/>
            <a:ext cx="2448272" cy="1080120"/>
          </a:xfrm>
          <a:prstGeom prst="rect">
            <a:avLst/>
          </a:prstGeom>
          <a:solidFill>
            <a:srgbClr val="B4DB97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b="1">
              <a:latin typeface="Times New Roman" charset="0"/>
              <a:cs typeface="Times New Roman" charset="0"/>
            </a:endParaRPr>
          </a:p>
          <a:p>
            <a:pPr algn="ctr"/>
            <a:endParaRPr lang="ru-RU" sz="2400" b="1">
              <a:latin typeface="Times New Roman" charset="0"/>
              <a:cs typeface="Times New Roman" charset="0"/>
            </a:endParaRPr>
          </a:p>
          <a:p>
            <a:pPr algn="ctr"/>
            <a:r>
              <a:rPr lang="ru-RU" sz="2400" b="1">
                <a:latin typeface="Times New Roman" charset="0"/>
                <a:cs typeface="Times New Roman" charset="0"/>
              </a:rPr>
              <a:t>СШ</a:t>
            </a:r>
          </a:p>
          <a:p>
            <a:pPr algn="ctr"/>
            <a:r>
              <a:rPr lang="ru-RU" sz="2400" b="1">
                <a:latin typeface="Times New Roman" charset="0"/>
                <a:cs typeface="Times New Roman" charset="0"/>
              </a:rPr>
              <a:t>1100</a:t>
            </a:r>
            <a:r>
              <a:rPr lang="ru-RU">
                <a:latin typeface="Times New Roman" charset="0"/>
                <a:cs typeface="Times New Roman" charset="0"/>
              </a:rPr>
              <a:t>  ФКиС и </a:t>
            </a:r>
            <a:r>
              <a:rPr lang="ru-RU" b="1">
                <a:latin typeface="Times New Roman" charset="0"/>
                <a:cs typeface="Times New Roman" charset="0"/>
              </a:rPr>
              <a:t>0700</a:t>
            </a:r>
            <a:r>
              <a:rPr lang="ru-RU">
                <a:latin typeface="Times New Roman" charset="0"/>
                <a:cs typeface="Times New Roman" charset="0"/>
              </a:rPr>
              <a:t> Образование</a:t>
            </a:r>
            <a:endParaRPr lang="ru-RU" b="1">
              <a:latin typeface="Times New Roman" charset="0"/>
              <a:cs typeface="Times New Roman" charset="0"/>
            </a:endParaRPr>
          </a:p>
          <a:p>
            <a:pPr algn="ctr"/>
            <a:r>
              <a:rPr lang="ru-RU" b="1">
                <a:latin typeface="Times New Roman" charset="0"/>
                <a:cs typeface="Times New Roman" charset="0"/>
              </a:rPr>
              <a:t> </a:t>
            </a:r>
          </a:p>
          <a:p>
            <a:pPr algn="ctr"/>
            <a:endParaRPr lang="ru-RU" b="1">
              <a:latin typeface="Times New Roman" charset="0"/>
              <a:cs typeface="Times New Roman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203848" y="3861048"/>
            <a:ext cx="1296144" cy="64807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400" b="1">
                <a:latin typeface="Times New Roman" charset="0"/>
                <a:cs typeface="Times New Roman" charset="0"/>
              </a:rPr>
              <a:t>Работа на СО этапе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707904" y="4437112"/>
            <a:ext cx="1368152" cy="7920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400" b="1">
                <a:latin typeface="Times New Roman" charset="0"/>
                <a:cs typeface="Times New Roman" charset="0"/>
              </a:rPr>
              <a:t>Услуга по спортивной подготовке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139952" y="5157192"/>
            <a:ext cx="1584176" cy="93610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400" b="1">
                <a:latin typeface="Times New Roman" charset="0"/>
                <a:cs typeface="Times New Roman" charset="0"/>
              </a:rPr>
              <a:t>Работа на по обеспечению участия в соревнованиях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516216" y="2708920"/>
            <a:ext cx="2448272" cy="8640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2400" b="1">
                <a:latin typeface="Times New Roman" charset="0"/>
                <a:cs typeface="Times New Roman" charset="0"/>
              </a:rPr>
              <a:t>ДЮСШ</a:t>
            </a:r>
            <a:r>
              <a:rPr lang="ru-RU" sz="2400">
                <a:latin typeface="Times New Roman" charset="0"/>
                <a:cs typeface="Times New Roman" charset="0"/>
              </a:rPr>
              <a:t> </a:t>
            </a:r>
            <a:r>
              <a:rPr lang="ru-RU" sz="2400" b="1">
                <a:latin typeface="Times New Roman" charset="0"/>
                <a:cs typeface="Times New Roman" charset="0"/>
              </a:rPr>
              <a:t>0700</a:t>
            </a:r>
            <a:r>
              <a:rPr lang="ru-RU" sz="2400">
                <a:latin typeface="Times New Roman" charset="0"/>
                <a:cs typeface="Times New Roman" charset="0"/>
              </a:rPr>
              <a:t> </a:t>
            </a:r>
            <a:r>
              <a:rPr lang="ru-RU" sz="2000">
                <a:latin typeface="Times New Roman" charset="0"/>
                <a:cs typeface="Times New Roman" charset="0"/>
              </a:rPr>
              <a:t>Образование</a:t>
            </a:r>
            <a:endParaRPr lang="ru-RU" sz="2000" b="1">
              <a:latin typeface="Times New Roman" charset="0"/>
              <a:cs typeface="Times New Roman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211638" y="5943600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800" b="1" dirty="0">
                <a:solidFill>
                  <a:srgbClr val="0070C0"/>
                </a:solidFill>
              </a:rPr>
              <a:t>+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516216" y="3645024"/>
            <a:ext cx="2448272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400" b="1">
                <a:latin typeface="Times New Roman" charset="0"/>
                <a:cs typeface="Times New Roman" charset="0"/>
              </a:rPr>
              <a:t>Дополнительные образовательные услуги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72200" y="4509120"/>
            <a:ext cx="2771800" cy="216024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400" b="1">
                <a:latin typeface="Times New Roman" charset="0"/>
                <a:cs typeface="Times New Roman" charset="0"/>
              </a:rPr>
              <a:t>Спортивный резерв передается в  СШ или СШОР субъекта с передачей финансирования, но с возможностью (при необходимости) сохранения закрепленного ранее места проведения спортивной подготовки)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 descr="https://apf.mail.ru/cgi-bin/readmsg/23942314.jpeg?id=14365125750000000637%3B0%3B1&amp;x-email=5natit%40mail.ru&amp;exif=1&amp;bs=3059&amp;bl=270711&amp;ct=image%2Fjpeg&amp;cn=23942314.jpeg&amp;cte=binary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87450" y="214313"/>
            <a:ext cx="6840538" cy="8366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b="1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  <a:t>Минобрнауки России и Минспорт России рекомендуют субъектам и муниципалитетам принимать решения о ведомственной принадлежности в отношении каждой организации в отдельности</a:t>
            </a:r>
          </a:p>
        </p:txBody>
      </p:sp>
      <p:pic>
        <p:nvPicPr>
          <p:cNvPr id="45060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313" y="277813"/>
            <a:ext cx="10414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357188" y="1285875"/>
            <a:ext cx="8572500" cy="54292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5062" name="Rectangle 1"/>
          <p:cNvSpPr>
            <a:spLocks noChangeArrowheads="1"/>
          </p:cNvSpPr>
          <p:nvPr/>
        </p:nvSpPr>
        <p:spPr bwMode="auto">
          <a:xfrm>
            <a:off x="214313" y="1357313"/>
            <a:ext cx="878681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50850" algn="just"/>
            <a:r>
              <a:rPr lang="ru-RU" sz="2000" b="1">
                <a:solidFill>
                  <a:srgbClr val="000000"/>
                </a:solidFill>
                <a:latin typeface="Times New Roman" charset="0"/>
                <a:ea typeface="Calibri" charset="0"/>
                <a:cs typeface="Times New Roman" charset="0"/>
              </a:rPr>
              <a:t>. </a:t>
            </a:r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  <a:p>
            <a:pPr indent="450850" algn="just"/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  <a:p>
            <a:pPr indent="450850" algn="just"/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  <a:p>
            <a:pPr indent="450850" algn="just"/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  <a:p>
            <a:pPr indent="450850" algn="just"/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  <a:p>
            <a:pPr indent="450850" algn="just"/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1357298"/>
            <a:ext cx="7215238" cy="14287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2000" b="1">
                <a:latin typeface="Times New Roman" charset="0"/>
                <a:cs typeface="Times New Roman" charset="0"/>
              </a:rPr>
              <a:t>ДЮСШ, переданные в ведомственное подчинение физической культуры и спорта, далее руководствуются Дорожной картой Минспорта России </a:t>
            </a:r>
          </a:p>
          <a:p>
            <a:pPr algn="ctr"/>
            <a:r>
              <a:rPr lang="ru-RU" sz="1400" b="1">
                <a:solidFill>
                  <a:srgbClr val="000000"/>
                </a:solidFill>
                <a:latin typeface="Times New Roman" charset="0"/>
                <a:ea typeface="Calibri" charset="0"/>
                <a:cs typeface="Times New Roman" charset="0"/>
              </a:rPr>
              <a:t>(Письмо Минспорта России от 21.12.2015 №ВМ-04-07/8492)</a:t>
            </a:r>
            <a:endParaRPr lang="ru-RU" sz="140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5720" y="3214686"/>
            <a:ext cx="8572560" cy="335758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  <a:p>
            <a:pPr algn="ctr"/>
            <a:r>
              <a:rPr lang="ru-RU" sz="2000" b="1">
                <a:latin typeface="Times New Roman" charset="0"/>
                <a:ea typeface="Calibri" charset="0"/>
                <a:cs typeface="Times New Roman" charset="0"/>
              </a:rPr>
              <a:t>ДЮСШ, находящие в ведомственном подчинении образования, осуществляют свою деятельность в соответствии с Приказом Минспорта России от 12.09.2013  №730 "Об утверждении федеральных государственных требований к минимуму содержания, структуре, условиям реализации дополнительных предпрофессиональных программ в области физической культуры и спорта и к срокам обучения по этим программам" и соответствии с Концепцией развития дополнительного образовании детей, утвержденной распоряжением Правительства Российской Федерации от 04.09.2014 № 1726-р.</a:t>
            </a:r>
          </a:p>
          <a:p>
            <a:pPr algn="ctr"/>
            <a:endParaRPr lang="ru-RU" sz="2000">
              <a:solidFill>
                <a:srgbClr val="FFFFFF"/>
              </a:solidFill>
              <a:ea typeface="Calibri" charset="0"/>
              <a:cs typeface="Times New Roman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2" descr="https://apf.mail.ru/cgi-bin/readmsg/23942314.jpeg?id=14365125750000000637%3B0%3B1&amp;x-email=5natit%40mail.ru&amp;exif=1&amp;bs=3059&amp;bl=270711&amp;ct=image%2Fjpeg&amp;cn=23942314.jpeg&amp;cte=binary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09575" y="223838"/>
            <a:ext cx="7956550" cy="8366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  <a:t>Что еще предстоит сделать на субъектовом уровне…</a:t>
            </a:r>
          </a:p>
        </p:txBody>
      </p:sp>
      <p:pic>
        <p:nvPicPr>
          <p:cNvPr id="47108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700" y="266700"/>
            <a:ext cx="11144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357188" y="1285875"/>
            <a:ext cx="8572500" cy="54292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7110" name="Rectangle 1"/>
          <p:cNvSpPr>
            <a:spLocks noChangeArrowheads="1"/>
          </p:cNvSpPr>
          <p:nvPr/>
        </p:nvSpPr>
        <p:spPr bwMode="auto">
          <a:xfrm>
            <a:off x="214313" y="1357313"/>
            <a:ext cx="878681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50850" algn="just"/>
            <a:r>
              <a:rPr lang="ru-RU" sz="2000" b="1">
                <a:solidFill>
                  <a:srgbClr val="000000"/>
                </a:solidFill>
                <a:latin typeface="Times New Roman" charset="0"/>
                <a:ea typeface="Calibri" charset="0"/>
                <a:cs typeface="Times New Roman" charset="0"/>
              </a:rPr>
              <a:t>. </a:t>
            </a:r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  <a:p>
            <a:pPr indent="450850" algn="just"/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  <a:p>
            <a:pPr indent="450850" algn="just"/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  <a:p>
            <a:pPr indent="450850" algn="just"/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  <a:p>
            <a:pPr indent="450850" algn="just"/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  <a:p>
            <a:pPr indent="450850" algn="just"/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1500174"/>
            <a:ext cx="8643998" cy="271464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2000" b="1">
                <a:latin typeface="Times New Roman" charset="0"/>
                <a:cs typeface="Times New Roman" charset="0"/>
              </a:rPr>
              <a:t>Порядок проведения индивидуального отбора спортивно одарённых детей при реализации дополнительных общеобразовательных программ и передаче их в организации спортивной подготовки, с учетом предоставления справедливых гарантий всем тренерам (тренерам-преподавателям, тренерам-преподавателям по адаптивной физической культуре), внесшим вклад в выявление и подготовку спортсмена, независимо от ведомственной принадлежности!!!</a:t>
            </a:r>
          </a:p>
          <a:p>
            <a:pPr algn="ctr"/>
            <a:endParaRPr lang="ru-RU" sz="1400" b="1">
              <a:latin typeface="Times New Roman" charset="0"/>
              <a:cs typeface="Times New Roman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4857760"/>
            <a:ext cx="8572560" cy="164307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sz="2000" b="1">
              <a:latin typeface="Times New Roman" charset="0"/>
              <a:cs typeface="Times New Roman" charset="0"/>
            </a:endParaRPr>
          </a:p>
          <a:p>
            <a:pPr algn="ctr"/>
            <a:r>
              <a:rPr lang="ru-RU" sz="2000" b="1">
                <a:latin typeface="Times New Roman" charset="0"/>
                <a:cs typeface="Times New Roman" charset="0"/>
              </a:rPr>
              <a:t>При проведении аттестации тренеров-преподавателей, в качестве одного из критериев, рекомендуется учитывать количество выявленных спортивно одаренных детей для дальнейшего прохождения спортивной подготовки!!!</a:t>
            </a:r>
          </a:p>
          <a:p>
            <a:pPr algn="ctr"/>
            <a:endParaRPr lang="ru-RU" sz="2000" b="1">
              <a:latin typeface="Times New Roman" charset="0"/>
              <a:cs typeface="Times New Roman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2" descr="https://apf.mail.ru/cgi-bin/readmsg/23942314.jpeg?id=14365125750000000637%3B0%3B1&amp;x-email=5natit%40mail.ru&amp;exif=1&amp;bs=3059&amp;bl=270711&amp;ct=image%2Fjpeg&amp;cn=23942314.jpeg&amp;cte=binary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76375" y="160338"/>
            <a:ext cx="6056313" cy="1022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3200" b="1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  <a:t>Что еще предстоит сделать на муниципальном уровне…</a:t>
            </a:r>
          </a:p>
        </p:txBody>
      </p:sp>
      <p:pic>
        <p:nvPicPr>
          <p:cNvPr id="49156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850" y="265113"/>
            <a:ext cx="1101725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Rectangle 1"/>
          <p:cNvSpPr>
            <a:spLocks noChangeArrowheads="1"/>
          </p:cNvSpPr>
          <p:nvPr/>
        </p:nvSpPr>
        <p:spPr bwMode="auto">
          <a:xfrm>
            <a:off x="214313" y="1357313"/>
            <a:ext cx="878681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50850" algn="just"/>
            <a:r>
              <a:rPr lang="ru-RU" sz="2000" b="1">
                <a:solidFill>
                  <a:srgbClr val="000000"/>
                </a:solidFill>
                <a:latin typeface="Times New Roman" charset="0"/>
                <a:ea typeface="Calibri" charset="0"/>
                <a:cs typeface="Times New Roman" charset="0"/>
              </a:rPr>
              <a:t>. </a:t>
            </a:r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  <a:p>
            <a:pPr indent="450850" algn="just"/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  <a:p>
            <a:pPr indent="450850" algn="just"/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  <a:p>
            <a:pPr indent="450850" algn="just"/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  <a:p>
            <a:pPr indent="450850" algn="just"/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  <a:p>
            <a:pPr indent="450850" algn="just"/>
            <a:endParaRPr lang="ru-RU" sz="2000" b="1">
              <a:latin typeface="Times New Roman" charset="0"/>
              <a:ea typeface="Calibri" charset="0"/>
              <a:cs typeface="Times New Roman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1500174"/>
            <a:ext cx="8643998" cy="42148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2400" b="1">
                <a:latin typeface="Times New Roman" charset="0"/>
                <a:cs typeface="Times New Roman" charset="0"/>
              </a:rPr>
              <a:t>Органам местного самоуправления рекомендуется предусмотреть возможность предоставления муниципальных объектов спортивной инфраструктуры, в том числе спортивных залов, спортивных залов и площадок общеобразовательных школ, для обеспечения реализации программ спортивной подготовки, и дополнительных общеобразовательных программ в области физической культуры и спорта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850" y="2636838"/>
            <a:ext cx="8462963" cy="6762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115000"/>
              </a:lnSpc>
            </a:pPr>
            <a:r>
              <a:rPr lang="ru-RU" sz="3300" b="1">
                <a:solidFill>
                  <a:srgbClr val="37609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charset="0"/>
                <a:ea typeface="Calibri" charset="0"/>
                <a:cs typeface="Times New Roman" charset="0"/>
              </a:rPr>
              <a:t>БЛАГОДАРЮ ЗА ВНИМАНИЕ!</a:t>
            </a:r>
          </a:p>
        </p:txBody>
      </p:sp>
      <p:sp>
        <p:nvSpPr>
          <p:cNvPr id="51203" name="Номер слайда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E82DB6D5-6679-354B-BA6F-EA1EA1650850}" type="slidenum">
              <a:rPr lang="ru-RU" sz="1200">
                <a:solidFill>
                  <a:srgbClr val="898989"/>
                </a:solidFill>
                <a:latin typeface="Calibri" charset="0"/>
              </a:rPr>
              <a:pPr/>
              <a:t>24</a:t>
            </a:fld>
            <a:endParaRPr lang="ru-RU" sz="1200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51204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7938"/>
            <a:ext cx="1512888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https://apf.mail.ru/cgi-bin/readmsg/23942314.jpeg?id=14365125750000000637%3B0%3B1&amp;x-email=5natit%40mail.ru&amp;exif=1&amp;bs=3059&amp;bl=270711&amp;ct=image%2Fjpeg&amp;cn=23942314.jpeg&amp;cte=binary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88024" y="1023599"/>
            <a:ext cx="6552728" cy="4919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  <a:p>
            <a:pPr algn="ctr"/>
            <a:r>
              <a:rPr lang="ru-RU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Спортивная школа (СШ) </a:t>
            </a:r>
          </a:p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6013" y="63500"/>
            <a:ext cx="6985000" cy="777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  <a:t>Проект преобразования ДЮСШ в СШ в рамках модернизации системы подготовки спортивного резерва с учетом возможных видов услуг(работ)</a:t>
            </a:r>
          </a:p>
        </p:txBody>
      </p:sp>
      <p:sp>
        <p:nvSpPr>
          <p:cNvPr id="7" name="Стрелка влево 6"/>
          <p:cNvSpPr/>
          <p:nvPr/>
        </p:nvSpPr>
        <p:spPr>
          <a:xfrm>
            <a:off x="1694585" y="2447851"/>
            <a:ext cx="406930" cy="579040"/>
          </a:xfrm>
          <a:prstGeom prst="leftArrow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b="1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0680" y="1626230"/>
            <a:ext cx="5282603" cy="309418"/>
          </a:xfrm>
          <a:prstGeom prst="round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Работа на спортивно-оздоровительном этапе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670133" y="2614374"/>
            <a:ext cx="3077706" cy="305252"/>
          </a:xfrm>
          <a:prstGeom prst="roundRect">
            <a:avLst/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Этап начальной подготовки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70133" y="4285896"/>
            <a:ext cx="3077706" cy="525028"/>
          </a:xfrm>
          <a:prstGeom prst="roundRect">
            <a:avLst/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Этап совершенствования спортивного мастерства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670133" y="3497796"/>
            <a:ext cx="3077706" cy="288862"/>
          </a:xfrm>
          <a:prstGeom prst="roundRect">
            <a:avLst/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Тренировочный этап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65236" y="2413461"/>
            <a:ext cx="903310" cy="23974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Услуга по спортивной подготовке</a:t>
            </a:r>
          </a:p>
        </p:txBody>
      </p:sp>
      <p:sp>
        <p:nvSpPr>
          <p:cNvPr id="19" name="Стрелка влево 18"/>
          <p:cNvSpPr/>
          <p:nvPr/>
        </p:nvSpPr>
        <p:spPr>
          <a:xfrm>
            <a:off x="1714779" y="3366712"/>
            <a:ext cx="406930" cy="579040"/>
          </a:xfrm>
          <a:prstGeom prst="leftArrow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b="1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трелка влево 20"/>
          <p:cNvSpPr/>
          <p:nvPr/>
        </p:nvSpPr>
        <p:spPr>
          <a:xfrm>
            <a:off x="1702094" y="4231884"/>
            <a:ext cx="406930" cy="579040"/>
          </a:xfrm>
          <a:prstGeom prst="leftArrow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b="1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Выгнутая вправо стрелка 21"/>
          <p:cNvSpPr/>
          <p:nvPr/>
        </p:nvSpPr>
        <p:spPr>
          <a:xfrm>
            <a:off x="5778500" y="1665288"/>
            <a:ext cx="530225" cy="105568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/>
          </a:p>
        </p:txBody>
      </p:sp>
      <p:sp>
        <p:nvSpPr>
          <p:cNvPr id="23" name="Выгнутая вправо стрелка 22"/>
          <p:cNvSpPr/>
          <p:nvPr/>
        </p:nvSpPr>
        <p:spPr>
          <a:xfrm>
            <a:off x="5764213" y="2720975"/>
            <a:ext cx="544512" cy="93503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/>
          </a:p>
        </p:txBody>
      </p:sp>
      <p:sp>
        <p:nvSpPr>
          <p:cNvPr id="24" name="Выгнутая вправо стрелка 23"/>
          <p:cNvSpPr/>
          <p:nvPr/>
        </p:nvSpPr>
        <p:spPr>
          <a:xfrm>
            <a:off x="5764213" y="3656013"/>
            <a:ext cx="544512" cy="10382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642910" y="5572140"/>
            <a:ext cx="5920331" cy="1080120"/>
          </a:xfrm>
          <a:prstGeom prst="upArrow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Образовательная лицензия не требуется!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531892" y="1665309"/>
            <a:ext cx="2417720" cy="30296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4400" b="1">
                <a:solidFill>
                  <a:srgbClr val="953735"/>
                </a:solidFill>
                <a:latin typeface="Times New Roman" charset="0"/>
                <a:cs typeface="Times New Roman" charset="0"/>
              </a:rPr>
              <a:t>!</a:t>
            </a:r>
          </a:p>
          <a:p>
            <a:pPr algn="ctr"/>
            <a:r>
              <a:rPr lang="ru-RU" sz="14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При необходимости можно получить образовательную лицензию и реализовывать дополнительные общеобразовательные предпрофессиональные и общеразвивающие программы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28596" y="4929198"/>
            <a:ext cx="6000792" cy="5715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b="1">
                <a:latin typeface="Times New Roman" charset="0"/>
                <a:cs typeface="Times New Roman" charset="0"/>
              </a:rPr>
              <a:t>Обеспечение участия лиц, проходящих спортивную подготовку, в соревнованиях различного уровня. </a:t>
            </a:r>
          </a:p>
        </p:txBody>
      </p:sp>
      <p:pic>
        <p:nvPicPr>
          <p:cNvPr id="17449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185738"/>
            <a:ext cx="1092200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https://apf.mail.ru/cgi-bin/readmsg/23942314.jpeg?id=14365125750000000637%3B0%3B1&amp;x-email=5natit%40mail.ru&amp;exif=1&amp;bs=3059&amp;bl=270711&amp;ct=image%2Fjpeg&amp;cn=23942314.jpeg&amp;cte=binary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8302" y="1045601"/>
            <a:ext cx="6552728" cy="4919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  <a:p>
            <a:pPr algn="ctr"/>
            <a:r>
              <a:rPr lang="ru-RU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Спортивная школа олимпийского резерва (СШОР) </a:t>
            </a:r>
          </a:p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60475" y="147638"/>
            <a:ext cx="6480175" cy="787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  <a:t>Проект преобразования СДЮСШОР в СШОР в рамках модернизации системы подготовки спортивного резерва с учетом возможных видов услуг(работ)</a:t>
            </a:r>
          </a:p>
        </p:txBody>
      </p:sp>
      <p:sp>
        <p:nvSpPr>
          <p:cNvPr id="7" name="Стрелка влево 6"/>
          <p:cNvSpPr/>
          <p:nvPr/>
        </p:nvSpPr>
        <p:spPr>
          <a:xfrm>
            <a:off x="1714779" y="2204162"/>
            <a:ext cx="406930" cy="579040"/>
          </a:xfrm>
          <a:prstGeom prst="leftArrow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b="1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0680" y="1626230"/>
            <a:ext cx="5282603" cy="309418"/>
          </a:xfrm>
          <a:prstGeom prst="round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Работа на спортивно-оздоровительном этапе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662789" y="2326186"/>
            <a:ext cx="3077706" cy="305252"/>
          </a:xfrm>
          <a:prstGeom prst="roundRect">
            <a:avLst/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Этап начальной подготовки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88051" y="3956009"/>
            <a:ext cx="3077706" cy="525028"/>
          </a:xfrm>
          <a:prstGeom prst="roundRect">
            <a:avLst/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Этап совершенствования спортивного мастерства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685577" y="3184395"/>
            <a:ext cx="3077706" cy="288862"/>
          </a:xfrm>
          <a:prstGeom prst="roundRect">
            <a:avLst/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Тренировочный этап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65236" y="2158118"/>
            <a:ext cx="903310" cy="322347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Услуга по спортивной подготовке</a:t>
            </a:r>
          </a:p>
        </p:txBody>
      </p:sp>
      <p:sp>
        <p:nvSpPr>
          <p:cNvPr id="19" name="Стрелка влево 18"/>
          <p:cNvSpPr/>
          <p:nvPr/>
        </p:nvSpPr>
        <p:spPr>
          <a:xfrm>
            <a:off x="1741724" y="3039306"/>
            <a:ext cx="406930" cy="579040"/>
          </a:xfrm>
          <a:prstGeom prst="leftArrow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b="1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трелка влево 20"/>
          <p:cNvSpPr/>
          <p:nvPr/>
        </p:nvSpPr>
        <p:spPr>
          <a:xfrm>
            <a:off x="1726992" y="3916741"/>
            <a:ext cx="406930" cy="579040"/>
          </a:xfrm>
          <a:prstGeom prst="leftArrow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b="1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Выгнутая вправо стрелка 21"/>
          <p:cNvSpPr/>
          <p:nvPr/>
        </p:nvSpPr>
        <p:spPr>
          <a:xfrm>
            <a:off x="5778500" y="1665288"/>
            <a:ext cx="465138" cy="92075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/>
          </a:p>
        </p:txBody>
      </p:sp>
      <p:sp>
        <p:nvSpPr>
          <p:cNvPr id="23" name="Выгнутая вправо стрелка 22"/>
          <p:cNvSpPr/>
          <p:nvPr/>
        </p:nvSpPr>
        <p:spPr>
          <a:xfrm>
            <a:off x="5564188" y="2503488"/>
            <a:ext cx="460375" cy="93503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/>
          </a:p>
        </p:txBody>
      </p:sp>
      <p:sp>
        <p:nvSpPr>
          <p:cNvPr id="24" name="Выгнутая вправо стрелка 23"/>
          <p:cNvSpPr/>
          <p:nvPr/>
        </p:nvSpPr>
        <p:spPr>
          <a:xfrm>
            <a:off x="5800725" y="3397250"/>
            <a:ext cx="519113" cy="10382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714348" y="6054452"/>
            <a:ext cx="5920331" cy="803548"/>
          </a:xfrm>
          <a:prstGeom prst="upArrow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Образовательная лицензия не требуется!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531892" y="1665309"/>
            <a:ext cx="2417720" cy="30296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4400" b="1">
                <a:solidFill>
                  <a:srgbClr val="953735"/>
                </a:solidFill>
                <a:latin typeface="Times New Roman" charset="0"/>
                <a:cs typeface="Times New Roman" charset="0"/>
              </a:rPr>
              <a:t>!</a:t>
            </a:r>
          </a:p>
          <a:p>
            <a:pPr algn="ctr"/>
            <a:r>
              <a:rPr lang="ru-RU" sz="14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При необходимости можно получить образовательную лицензию и реализовывать дополнительные общеобразовательные предпрофессиональные и общеразвивающие программы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685577" y="4821182"/>
            <a:ext cx="3077706" cy="525028"/>
          </a:xfrm>
          <a:prstGeom prst="roundRect">
            <a:avLst/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Этап высшего спортивного мастерства</a:t>
            </a:r>
          </a:p>
        </p:txBody>
      </p:sp>
      <p:sp>
        <p:nvSpPr>
          <p:cNvPr id="27" name="Стрелка влево 26"/>
          <p:cNvSpPr/>
          <p:nvPr/>
        </p:nvSpPr>
        <p:spPr>
          <a:xfrm>
            <a:off x="1732169" y="4802550"/>
            <a:ext cx="406930" cy="579040"/>
          </a:xfrm>
          <a:prstGeom prst="leftArrow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b="1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Выгнутая вправо стрелка 28"/>
          <p:cNvSpPr/>
          <p:nvPr/>
        </p:nvSpPr>
        <p:spPr>
          <a:xfrm>
            <a:off x="5649913" y="4333875"/>
            <a:ext cx="401637" cy="97948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28596" y="5429264"/>
            <a:ext cx="6000792" cy="5715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b="1">
                <a:latin typeface="Times New Roman" charset="0"/>
                <a:cs typeface="Times New Roman" charset="0"/>
              </a:rPr>
              <a:t>Обеспечение участия лиц, проходящих спортивную подготовку, в соревнованиях различного уровня. </a:t>
            </a:r>
          </a:p>
        </p:txBody>
      </p:sp>
      <p:pic>
        <p:nvPicPr>
          <p:cNvPr id="19504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513" y="238125"/>
            <a:ext cx="1092200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https://apf.mail.ru/cgi-bin/readmsg/23942314.jpeg?id=14365125750000000637%3B0%3B1&amp;x-email=5natit%40mail.ru&amp;exif=1&amp;bs=3059&amp;bl=270711&amp;ct=image%2Fjpeg&amp;cn=23942314.jpeg&amp;cte=binary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1034985"/>
            <a:ext cx="6552728" cy="4919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  <a:p>
            <a:pPr algn="ctr"/>
            <a:r>
              <a:rPr lang="ru-RU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ДЮСШ </a:t>
            </a:r>
          </a:p>
          <a:p>
            <a:pPr algn="ctr"/>
            <a:endParaRPr lang="ru-RU" b="1">
              <a:solidFill>
                <a:srgbClr val="10253F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76375" y="117475"/>
            <a:ext cx="6696075" cy="612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chemeClr val="tx2"/>
                </a:solidFill>
                <a:latin typeface="Times New Roman" charset="0"/>
                <a:ea typeface="Arial" charset="0"/>
                <a:cs typeface="Times New Roman" charset="0"/>
              </a:rPr>
              <a:t>Проект преобразования ДЮСШ в рамках модернизации системы подготовки спортивного резерва с учетом возможных видов услуг(работ</a:t>
            </a:r>
            <a:r>
              <a:rPr lang="ru-RU" b="1">
                <a:solidFill>
                  <a:schemeClr val="bg1"/>
                </a:solidFill>
                <a:latin typeface="Times New Roman" charset="0"/>
                <a:ea typeface="Arial" charset="0"/>
                <a:cs typeface="Times New Roman" charset="0"/>
              </a:rPr>
              <a:t>)</a:t>
            </a:r>
          </a:p>
        </p:txBody>
      </p:sp>
      <p:sp>
        <p:nvSpPr>
          <p:cNvPr id="7" name="Стрелка влево 6"/>
          <p:cNvSpPr/>
          <p:nvPr/>
        </p:nvSpPr>
        <p:spPr>
          <a:xfrm>
            <a:off x="1759984" y="1679616"/>
            <a:ext cx="406930" cy="579040"/>
          </a:xfrm>
          <a:prstGeom prst="leftArrow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b="1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297415" y="1756907"/>
            <a:ext cx="5583771" cy="309418"/>
          </a:xfrm>
          <a:prstGeom prst="round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Дополнительные общеразвивающие программы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607725" y="3275788"/>
            <a:ext cx="3077706" cy="305252"/>
          </a:xfrm>
          <a:prstGeom prst="roundRect">
            <a:avLst/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Этап начальной подготовки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607725" y="4532907"/>
            <a:ext cx="3077706" cy="288862"/>
          </a:xfrm>
          <a:prstGeom prst="roundRect">
            <a:avLst/>
          </a:prstGeo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Тренировочный этап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35238" y="1746895"/>
            <a:ext cx="1328458" cy="382449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Услуга по реализации дополнительных общеобразовательных программ</a:t>
            </a:r>
          </a:p>
        </p:txBody>
      </p:sp>
      <p:sp>
        <p:nvSpPr>
          <p:cNvPr id="19" name="Стрелка влево 18"/>
          <p:cNvSpPr/>
          <p:nvPr/>
        </p:nvSpPr>
        <p:spPr>
          <a:xfrm>
            <a:off x="1728780" y="3080102"/>
            <a:ext cx="406930" cy="579040"/>
          </a:xfrm>
          <a:prstGeom prst="leftArrow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b="1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трелка влево 20"/>
          <p:cNvSpPr/>
          <p:nvPr/>
        </p:nvSpPr>
        <p:spPr>
          <a:xfrm>
            <a:off x="1759984" y="4387818"/>
            <a:ext cx="406930" cy="579040"/>
          </a:xfrm>
          <a:prstGeom prst="leftArrow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b="1">
              <a:solidFill>
                <a:srgbClr val="1025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Выгнутая вправо стрелка 21"/>
          <p:cNvSpPr/>
          <p:nvPr/>
        </p:nvSpPr>
        <p:spPr>
          <a:xfrm rot="1444953">
            <a:off x="5786438" y="2020888"/>
            <a:ext cx="530225" cy="155098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611560" y="5373216"/>
            <a:ext cx="5920331" cy="1080120"/>
          </a:xfrm>
          <a:prstGeom prst="upArrow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Образовательная лицензия обязательна!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940152" y="3284984"/>
            <a:ext cx="2880320" cy="1512168"/>
          </a:xfrm>
          <a:prstGeom prst="round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chemeClr val="bg1"/>
                </a:solidFill>
                <a:latin typeface="Times New Roman" charset="0"/>
                <a:cs typeface="Times New Roman" charset="0"/>
              </a:rPr>
              <a:t>Дополнительные предпрофессиональные программы</a:t>
            </a:r>
          </a:p>
        </p:txBody>
      </p:sp>
      <p:sp>
        <p:nvSpPr>
          <p:cNvPr id="23" name="Выгнутая вправо стрелка 22"/>
          <p:cNvSpPr/>
          <p:nvPr/>
        </p:nvSpPr>
        <p:spPr>
          <a:xfrm>
            <a:off x="5308600" y="3605213"/>
            <a:ext cx="544513" cy="93503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/>
          </a:p>
        </p:txBody>
      </p:sp>
      <p:pic>
        <p:nvPicPr>
          <p:cNvPr id="21538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242888"/>
            <a:ext cx="1090612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29A37D63-4E8D-5446-BFA9-31BA4C338446}" type="slidenum">
              <a:rPr lang="en-US" sz="1200">
                <a:solidFill>
                  <a:srgbClr val="898989"/>
                </a:solidFill>
              </a:rPr>
              <a:pPr/>
              <a:t>6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39525" y="1152208"/>
            <a:ext cx="3329445" cy="53816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Подготовка спортивного резерва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022350" y="125413"/>
            <a:ext cx="7234238" cy="593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b="1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  <a:t>Проект преобразования ЦСП в рамках модернизации системы подготовки спортивного резерва с учетом возможных видов услуг(работ)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47146" y="1092813"/>
            <a:ext cx="3509815" cy="69426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Подготовка спортивной сборной команды субъекта РФ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3713927" y="1857364"/>
            <a:ext cx="878482" cy="350046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в состав спортивной сборной РФ</a:t>
            </a:r>
          </a:p>
        </p:txBody>
      </p:sp>
      <p:sp>
        <p:nvSpPr>
          <p:cNvPr id="61" name="Стрелка вправо 60"/>
          <p:cNvSpPr/>
          <p:nvPr/>
        </p:nvSpPr>
        <p:spPr>
          <a:xfrm>
            <a:off x="3131840" y="1406433"/>
            <a:ext cx="541631" cy="4621198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5357" y="1817030"/>
            <a:ext cx="1330299" cy="175943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4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Управление летних видов спорта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62434" y="3717032"/>
            <a:ext cx="1330299" cy="159949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4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Управление зимних видов спорта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586573" y="1828167"/>
            <a:ext cx="561616" cy="348835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Отделы  по видам спорта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202412" y="1828167"/>
            <a:ext cx="929428" cy="348835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СПОРТСМЕНЫ</a:t>
            </a:r>
          </a:p>
          <a:p>
            <a:pPr algn="ctr"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(спортсмены-инструкторы, ведущие спортсмены)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62434" y="5491167"/>
            <a:ext cx="2409302" cy="100966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4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Отдел обеспечения участия в соревнованиях (ЕКП РФ и субъекта РФ)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148064" y="1844824"/>
            <a:ext cx="3384376" cy="103874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4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Отдел  спортивного резерва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148064" y="2996952"/>
            <a:ext cx="3312368" cy="115903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4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Отдел координации деятельности и методического обеспечения организаций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148064" y="4277777"/>
            <a:ext cx="3312368" cy="103874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4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Информационно-аналитический отдел</a:t>
            </a:r>
          </a:p>
        </p:txBody>
      </p:sp>
      <p:sp>
        <p:nvSpPr>
          <p:cNvPr id="24" name="Двойная стрелка влево/вправо 23"/>
          <p:cNvSpPr/>
          <p:nvPr/>
        </p:nvSpPr>
        <p:spPr>
          <a:xfrm>
            <a:off x="3983038" y="1198563"/>
            <a:ext cx="1081087" cy="48418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Стрелка вниз 2"/>
          <p:cNvSpPr/>
          <p:nvPr/>
        </p:nvSpPr>
        <p:spPr>
          <a:xfrm rot="2165590">
            <a:off x="2066925" y="690563"/>
            <a:ext cx="485775" cy="615950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1" name="Стрелка вниз 20"/>
          <p:cNvSpPr/>
          <p:nvPr/>
        </p:nvSpPr>
        <p:spPr>
          <a:xfrm rot="19373153">
            <a:off x="6562725" y="693738"/>
            <a:ext cx="484188" cy="615950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pic>
        <p:nvPicPr>
          <p:cNvPr id="23589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863" y="188913"/>
            <a:ext cx="108585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Номер слайда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C5DA5BC3-668C-224D-8562-6B0C51060C4C}" type="slidenum">
              <a:rPr lang="en-US"/>
              <a:pPr/>
              <a:t>7</a:t>
            </a:fld>
            <a:endParaRPr lang="en-US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60480" y="975125"/>
            <a:ext cx="2990846" cy="61016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Подготовка спортивного резерва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39750" y="-104775"/>
            <a:ext cx="7777163" cy="452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000" b="1">
              <a:solidFill>
                <a:schemeClr val="bg1"/>
              </a:solidFill>
              <a:latin typeface="Times New Roman" charset="0"/>
              <a:ea typeface="Arial" charset="0"/>
              <a:cs typeface="Times New Roman" charset="0"/>
            </a:endParaRPr>
          </a:p>
          <a:p>
            <a:pPr algn="ctr"/>
            <a:r>
              <a:rPr lang="ru-RU" sz="2000" b="1">
                <a:solidFill>
                  <a:schemeClr val="bg1"/>
                </a:solidFill>
                <a:latin typeface="Times New Roman" charset="0"/>
                <a:ea typeface="Arial" charset="0"/>
                <a:cs typeface="Times New Roman" charset="0"/>
              </a:rPr>
              <a:t> </a:t>
            </a:r>
          </a:p>
          <a:p>
            <a:pPr algn="ctr"/>
            <a:r>
              <a:rPr lang="ru-RU" sz="2000" b="1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  <a:t>«ЦЕНТР СПОРТИВНОЙ ПОДГОТОВКИ» </a:t>
            </a:r>
          </a:p>
          <a:p>
            <a:pPr algn="ctr"/>
            <a:r>
              <a:rPr lang="ru-RU" sz="2000" b="1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  <a:t>с учетом возможных видов услуг(работ)</a:t>
            </a:r>
          </a:p>
          <a:p>
            <a:pPr algn="ctr"/>
            <a:endParaRPr lang="ru-RU" sz="2000" b="1">
              <a:solidFill>
                <a:schemeClr val="bg1"/>
              </a:solidFill>
              <a:latin typeface="Times New Roman" charset="0"/>
              <a:ea typeface="Arial" charset="0"/>
              <a:cs typeface="Times New Roman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14330" y="5265574"/>
            <a:ext cx="577770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Обеспечение участия лиц, проходящих спортивную подготовку, в соревнованиях различного уровня. 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084168" y="1700808"/>
            <a:ext cx="2990846" cy="43813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Организация и обеспечение подготовки спортивного резерва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90444" y="1427772"/>
            <a:ext cx="5761776" cy="2644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Организация мероприятий по подготовке спортивных сборных команд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01883" y="4853720"/>
            <a:ext cx="5775630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Обеспечение участия спортивных сборных команд в официальных спортивных мероприятиях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22292" y="6538912"/>
            <a:ext cx="5786478" cy="2857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400" b="1">
                <a:latin typeface="Times New Roman" charset="0"/>
                <a:cs typeface="Times New Roman" charset="0"/>
              </a:rPr>
              <a:t>Пропаганда физической культуры, спорта и здорового образа жизни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6084168" y="2237990"/>
            <a:ext cx="2990846" cy="11910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400" b="1">
                <a:latin typeface="Times New Roman" charset="0"/>
                <a:cs typeface="Times New Roman" charset="0"/>
              </a:rPr>
              <a:t>Организация и обеспечение координации деятельности физкультурно-спортивных организаций по подготовке спортивного резерва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114330" y="3989837"/>
            <a:ext cx="5780514" cy="33840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Участие в организации и проведении официальных спортивных мероприятий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106368" y="2837360"/>
            <a:ext cx="5761776" cy="357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ea typeface="Calibri" charset="0"/>
                <a:cs typeface="Times New Roman" charset="0"/>
              </a:rPr>
              <a:t>Организация мероприятий по научно-методическому обеспечению спортивных сборных команд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6072663" y="4483981"/>
            <a:ext cx="2990846" cy="6832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400" b="1">
                <a:latin typeface="Times New Roman" charset="0"/>
                <a:cs typeface="Times New Roman" charset="0"/>
              </a:rPr>
              <a:t>Предоставление консультационных и методических услуг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6083775" y="5301208"/>
            <a:ext cx="2991239" cy="133944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400" b="1">
                <a:latin typeface="Times New Roman" charset="0"/>
                <a:ea typeface="Calibri" charset="0"/>
                <a:cs typeface="Times New Roman" charset="0"/>
              </a:rPr>
              <a:t>Выполнение работ по организации профессиональной подготовки, повышения квалификации и переподготовки работников сферы физической культуры и спорта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09433" y="1037511"/>
            <a:ext cx="5442787" cy="34803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Подготовка спортивной сборной команды субъекта РФ</a:t>
            </a:r>
          </a:p>
        </p:txBody>
      </p:sp>
      <p:sp>
        <p:nvSpPr>
          <p:cNvPr id="21" name="Стрелка вниз 20"/>
          <p:cNvSpPr/>
          <p:nvPr/>
        </p:nvSpPr>
        <p:spPr>
          <a:xfrm rot="2165590">
            <a:off x="1825625" y="476250"/>
            <a:ext cx="484188" cy="614363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 rot="19373153">
            <a:off x="6767513" y="484188"/>
            <a:ext cx="484187" cy="615950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072663" y="3533753"/>
            <a:ext cx="2990846" cy="8354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400" b="1">
                <a:latin typeface="Times New Roman" charset="0"/>
                <a:cs typeface="Times New Roman" charset="0"/>
              </a:rPr>
              <a:t>Организация и обеспечение  экспериментальной и инновационной деятельности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04365" y="1723891"/>
            <a:ext cx="5773148" cy="10661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Обеспечение подготовки спортивных сборных команд Российской Федерации спортсменов-инвалидов к всероссийским спортивным соревнованиям и международным спортивным соревнованиям, Паралимпийским играм, Сурдолимпийским играм, Всемирным специальным олимпийским играм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90444" y="3275000"/>
            <a:ext cx="5777700" cy="3938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Организация мероприятий по антидопинговому обеспечению спортивных сборных команд 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14330" y="3736949"/>
            <a:ext cx="5777700" cy="1942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Организация и проведение официальных спортивных мероприятий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06368" y="4396431"/>
            <a:ext cx="5780514" cy="38909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Организация и проведение официальных физкультурных (физкультурно-оздоровительных) мероприятий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06368" y="5688146"/>
            <a:ext cx="5777700" cy="4286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Обеспечение участия в официальных физкультурных (физкультурно-оздоровительных) мероприятиях. 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06368" y="6184967"/>
            <a:ext cx="5777700" cy="2857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Организация развития национальных видов спорта. </a:t>
            </a:r>
          </a:p>
        </p:txBody>
      </p:sp>
      <p:pic>
        <p:nvPicPr>
          <p:cNvPr id="24639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913" y="42863"/>
            <a:ext cx="1050925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>
            <a:off x="179512" y="764704"/>
            <a:ext cx="820737" cy="5060950"/>
          </a:xfrm>
          <a:prstGeom prst="rightArrow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b="1">
                <a:solidFill>
                  <a:srgbClr val="FFFFFF"/>
                </a:solidFill>
                <a:latin typeface="Times New Roman" charset="0"/>
                <a:cs typeface="Times New Roman" charset="0"/>
              </a:rPr>
              <a:t>МО и другие регионы России</a:t>
            </a:r>
          </a:p>
        </p:txBody>
      </p:sp>
      <p:sp>
        <p:nvSpPr>
          <p:cNvPr id="30" name="Стрелка вправо 29"/>
          <p:cNvSpPr/>
          <p:nvPr/>
        </p:nvSpPr>
        <p:spPr>
          <a:xfrm>
            <a:off x="4499992" y="908720"/>
            <a:ext cx="504056" cy="5453062"/>
          </a:xfrm>
          <a:prstGeom prst="rightArrow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000249" y="2314832"/>
            <a:ext cx="2275607" cy="71869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632523"/>
                </a:solidFill>
                <a:latin typeface="Times New Roman" charset="0"/>
                <a:cs typeface="Times New Roman" charset="0"/>
              </a:rPr>
              <a:t>Этап высшего спортивного мастерства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977156" y="3095191"/>
            <a:ext cx="2298700" cy="10801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632523"/>
                </a:solidFill>
                <a:latin typeface="Times New Roman" charset="0"/>
                <a:cs typeface="Times New Roman" charset="0"/>
              </a:rPr>
              <a:t>Этап совершенствования спортивного мастерства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977156" y="4298646"/>
            <a:ext cx="2298700" cy="1800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b="1">
                <a:solidFill>
                  <a:srgbClr val="632523"/>
                </a:solidFill>
                <a:latin typeface="Times New Roman" charset="0"/>
                <a:cs typeface="Times New Roman" charset="0"/>
              </a:rPr>
              <a:t>Тренировочный этап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396770" y="4298646"/>
            <a:ext cx="936104" cy="1800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b="1">
                <a:solidFill>
                  <a:srgbClr val="632523"/>
                </a:solidFill>
                <a:latin typeface="Times New Roman" charset="0"/>
                <a:cs typeface="Times New Roman" charset="0"/>
              </a:rPr>
              <a:t>Детская и юношеская команды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408325" y="2314832"/>
            <a:ext cx="936104" cy="187220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1600" b="1">
                <a:solidFill>
                  <a:srgbClr val="632523"/>
                </a:solidFill>
                <a:latin typeface="Times New Roman" charset="0"/>
                <a:cs typeface="Times New Roman" charset="0"/>
              </a:rPr>
              <a:t>Молодежная команда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980331" y="1552518"/>
            <a:ext cx="2292350" cy="6334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b="1">
                <a:solidFill>
                  <a:srgbClr val="632523"/>
                </a:solidFill>
                <a:latin typeface="Times New Roman" charset="0"/>
                <a:cs typeface="Times New Roman" charset="0"/>
              </a:rPr>
              <a:t>Спортивная подготовка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076056" y="1988840"/>
            <a:ext cx="1216025" cy="367240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2000" b="1">
                <a:solidFill>
                  <a:srgbClr val="632523"/>
                </a:solidFill>
                <a:latin typeface="Times New Roman" charset="0"/>
                <a:cs typeface="Times New Roman" charset="0"/>
              </a:rPr>
              <a:t>Спортивные сборные команды МО и кандидаты в спортивные сборные команды РФ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593681" y="2161004"/>
            <a:ext cx="2292350" cy="6334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b="1">
                <a:solidFill>
                  <a:srgbClr val="632523"/>
                </a:solidFill>
                <a:latin typeface="Times New Roman" charset="0"/>
                <a:cs typeface="Times New Roman" charset="0"/>
              </a:rPr>
              <a:t>Спортивный клуб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593681" y="2924944"/>
            <a:ext cx="2292350" cy="1800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b="1">
                <a:solidFill>
                  <a:srgbClr val="632523"/>
                </a:solidFill>
                <a:latin typeface="Times New Roman" charset="0"/>
                <a:cs typeface="Times New Roman" charset="0"/>
              </a:rPr>
              <a:t>Спортсмены, спортсмены-инструкторы</a:t>
            </a:r>
          </a:p>
        </p:txBody>
      </p:sp>
      <p:sp>
        <p:nvSpPr>
          <p:cNvPr id="37" name="Заголовок 36"/>
          <p:cNvSpPr>
            <a:spLocks noGrp="1"/>
          </p:cNvSpPr>
          <p:nvPr>
            <p:ph type="title"/>
          </p:nvPr>
        </p:nvSpPr>
        <p:spPr>
          <a:xfrm>
            <a:off x="1331913" y="115888"/>
            <a:ext cx="6480175" cy="79216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eaLnBrk="1" hangingPunct="1"/>
            <a:r>
              <a:rPr lang="ru-RU" sz="1800" b="1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  <a:t/>
            </a:r>
            <a:br>
              <a:rPr lang="ru-RU" sz="1800" b="1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</a:br>
            <a:r>
              <a:rPr lang="ru-RU" sz="1800" b="1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  <a:t>Проект преобразования ЦОП в рамках модернизации системы подготовки спортивного резерва с учетом возможных видов услуг(работ)</a:t>
            </a:r>
            <a:br>
              <a:rPr lang="ru-RU" sz="1800" b="1">
                <a:solidFill>
                  <a:schemeClr val="accent1"/>
                </a:solidFill>
                <a:latin typeface="Times New Roman" charset="0"/>
                <a:ea typeface="Arial" charset="0"/>
                <a:cs typeface="Times New Roman" charset="0"/>
              </a:rPr>
            </a:br>
            <a:endParaRPr lang="ru-RU" sz="1800" b="1">
              <a:solidFill>
                <a:schemeClr val="accent1"/>
              </a:solidFill>
              <a:latin typeface="Times New Roman" charset="0"/>
              <a:ea typeface="Arial" charset="0"/>
              <a:cs typeface="Times New Roman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 rot="2165590">
            <a:off x="2789238" y="939800"/>
            <a:ext cx="484187" cy="614363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 rot="19373153">
            <a:off x="6226175" y="892175"/>
            <a:ext cx="484188" cy="615950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>
              <a:solidFill>
                <a:srgbClr val="FFFFFF"/>
              </a:solidFill>
            </a:endParaRPr>
          </a:p>
        </p:txBody>
      </p:sp>
      <p:pic>
        <p:nvPicPr>
          <p:cNvPr id="2563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875" y="219075"/>
            <a:ext cx="1090613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https://apf.mail.ru/cgi-bin/readmsg/23942314.jpeg?id=14365125750000000637%3B0%3B1&amp;x-email=5natit%40mail.ru&amp;exif=1&amp;bs=3059&amp;bl=270711&amp;ct=image%2Fjpeg&amp;cn=23942314.jpeg&amp;cte=binary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latin typeface="Calibri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326500" y="1509662"/>
            <a:ext cx="5561073" cy="4824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Этап совершенствования спортивного мастерства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326500" y="1066466"/>
            <a:ext cx="5561073" cy="37100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Тренировочный этап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310035" y="2077887"/>
            <a:ext cx="5561073" cy="4824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b="1">
                <a:solidFill>
                  <a:srgbClr val="10253F"/>
                </a:solidFill>
                <a:latin typeface="Times New Roman" charset="0"/>
                <a:cs typeface="Times New Roman" charset="0"/>
              </a:rPr>
              <a:t>Этап высшего спортивного мастерства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84314" y="1107888"/>
            <a:ext cx="903310" cy="151298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Услуга по спортивной подготовке</a:t>
            </a:r>
          </a:p>
        </p:txBody>
      </p:sp>
      <p:sp>
        <p:nvSpPr>
          <p:cNvPr id="24" name="Выгнутая вправо стрелка 23"/>
          <p:cNvSpPr/>
          <p:nvPr/>
        </p:nvSpPr>
        <p:spPr>
          <a:xfrm>
            <a:off x="6904038" y="1792288"/>
            <a:ext cx="322262" cy="730250"/>
          </a:xfrm>
          <a:prstGeom prst="curvedLef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/>
          </a:p>
        </p:txBody>
      </p:sp>
      <p:sp>
        <p:nvSpPr>
          <p:cNvPr id="26638" name="Заголовок 1"/>
          <p:cNvSpPr txBox="1">
            <a:spLocks/>
          </p:cNvSpPr>
          <p:nvPr/>
        </p:nvSpPr>
        <p:spPr bwMode="auto">
          <a:xfrm>
            <a:off x="571500" y="214313"/>
            <a:ext cx="7096125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/>
            <a:r>
              <a:rPr lang="ru-RU" sz="2000" b="1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ЦЕНТР ОЛИМПИЙСКОЙ ПОДГОТОВКИ</a:t>
            </a:r>
          </a:p>
          <a:p>
            <a:pPr algn="ctr"/>
            <a:r>
              <a:rPr lang="ru-RU" sz="2000" b="1">
                <a:solidFill>
                  <a:schemeClr val="accent1"/>
                </a:solidFill>
                <a:latin typeface="Times New Roman" charset="0"/>
                <a:cs typeface="Times New Roman" charset="0"/>
              </a:rPr>
              <a:t>с учетом возможных видов услуг(работ) </a:t>
            </a:r>
          </a:p>
        </p:txBody>
      </p:sp>
      <p:sp>
        <p:nvSpPr>
          <p:cNvPr id="23" name="Выгнутая вправо стрелка 22"/>
          <p:cNvSpPr/>
          <p:nvPr/>
        </p:nvSpPr>
        <p:spPr>
          <a:xfrm>
            <a:off x="6931025" y="1006475"/>
            <a:ext cx="325438" cy="785813"/>
          </a:xfrm>
          <a:prstGeom prst="curvedLeft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15900" y="2714620"/>
            <a:ext cx="903310" cy="40842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195958" y="5805264"/>
            <a:ext cx="7869781" cy="26296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Обеспечение участия лиц, проходящих спортивную подготовку, в соревнованиях различного уровня.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195958" y="2996952"/>
            <a:ext cx="7860412" cy="2644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Организация мероприятий по подготовке спортивных сборных команд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187624" y="5373216"/>
            <a:ext cx="7860412" cy="3221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Обеспечение участия спортивных сборных команд в официальных спортивных мероприятиях 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187624" y="6504208"/>
            <a:ext cx="7868747" cy="29464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Пропаганда физической культуры, спорта и здорового образа жизни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205326" y="5013176"/>
            <a:ext cx="7860413" cy="2880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Участие в организации и проведении официальных спортивных мероприятий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187624" y="3994481"/>
            <a:ext cx="7884670" cy="3121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ea typeface="Calibri" charset="0"/>
                <a:cs typeface="Times New Roman" charset="0"/>
              </a:rPr>
              <a:t>Организация мероприятий по научно-методическому обеспечению спортивных сборных команд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205326" y="3356992"/>
            <a:ext cx="7860413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Обеспечение подготовки спортивных сборных команд Российской Федерации спортсменов-инвалидов к всероссийским спортивным соревнованиям и международным спортивным соревнованиям, Паралимпийским играм, Сурдолимпийским играм, Всемирным специальным олимпийским играм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205326" y="4365104"/>
            <a:ext cx="7866968" cy="3166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Организация мероприятий по антидопинговому обеспечению спортивных сборных команд 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1205326" y="4725144"/>
            <a:ext cx="7851044" cy="21612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Организация и проведение официальных спортивных мероприятий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187624" y="6165305"/>
            <a:ext cx="7884670" cy="2729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Организация развития национальных видов спорта. 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205326" y="2707485"/>
            <a:ext cx="7842710" cy="21906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r>
              <a:rPr lang="ru-RU" sz="1300" b="1">
                <a:latin typeface="Times New Roman" charset="0"/>
                <a:cs typeface="Times New Roman" charset="0"/>
              </a:rPr>
              <a:t>Организация и обеспечение подготовки спортивного резерва</a:t>
            </a:r>
          </a:p>
        </p:txBody>
      </p:sp>
      <p:pic>
        <p:nvPicPr>
          <p:cNvPr id="26674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363" y="176213"/>
            <a:ext cx="1092200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CPSR_Present_1">
  <a:themeElements>
    <a:clrScheme name="Custom 3">
      <a:dk1>
        <a:sysClr val="windowText" lastClr="000000"/>
      </a:dk1>
      <a:lt1>
        <a:sysClr val="window" lastClr="FFFFFF"/>
      </a:lt1>
      <a:dk2>
        <a:srgbClr val="1C3264"/>
      </a:dk2>
      <a:lt2>
        <a:srgbClr val="CCCCCC"/>
      </a:lt2>
      <a:accent1>
        <a:srgbClr val="003399"/>
      </a:accent1>
      <a:accent2>
        <a:srgbClr val="0099FF"/>
      </a:accent2>
      <a:accent3>
        <a:srgbClr val="99CCFF"/>
      </a:accent3>
      <a:accent4>
        <a:srgbClr val="CCCCCC"/>
      </a:accent4>
      <a:accent5>
        <a:srgbClr val="FFFFFF"/>
      </a:accent5>
      <a:accent6>
        <a:srgbClr val="FFFFFF"/>
      </a:accent6>
      <a:hlink>
        <a:srgbClr val="003366"/>
      </a:hlink>
      <a:folHlink>
        <a:srgbClr val="9999C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FCPSR_Present_1</Template>
  <TotalTime>19525</TotalTime>
  <Words>2159</Words>
  <Application>Microsoft Macintosh PowerPoint</Application>
  <PresentationFormat>Экран (4:3)</PresentationFormat>
  <Paragraphs>301</Paragraphs>
  <Slides>24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FCPSR_Present_1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Проект преобразования ЦОП в рамках модернизации системы подготовки спортивного резерва с учетом возможных видов услуг(работ)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VNIIFK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ОБЩЕСТВО С ОГРАНИЧЕННОЙ ОТВЕТСТВЕННОСТЬЮ  «ЦЕНТРАЛЬНЫЙ СПОРТИВНЫЙ КЛУБ «ЛОКОМОТИВ»   (ООО ЦСК «ЛОКОМОТИВ»)</dc:title>
  <dc:creator>PC222</dc:creator>
  <cp:lastModifiedBy>hugo</cp:lastModifiedBy>
  <cp:revision>1116</cp:revision>
  <cp:lastPrinted>2016-02-05T06:25:56Z</cp:lastPrinted>
  <dcterms:created xsi:type="dcterms:W3CDTF">2013-10-03T16:23:44Z</dcterms:created>
  <dcterms:modified xsi:type="dcterms:W3CDTF">2016-10-10T12:55:13Z</dcterms:modified>
</cp:coreProperties>
</file>