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2" r:id="rId3"/>
    <p:sldId id="284" r:id="rId4"/>
    <p:sldId id="283" r:id="rId5"/>
    <p:sldId id="282" r:id="rId6"/>
    <p:sldId id="281" r:id="rId7"/>
    <p:sldId id="280" r:id="rId8"/>
    <p:sldId id="287" r:id="rId9"/>
    <p:sldId id="288" r:id="rId10"/>
    <p:sldId id="286" r:id="rId11"/>
    <p:sldId id="279" r:id="rId12"/>
    <p:sldId id="278" r:id="rId13"/>
    <p:sldId id="289" r:id="rId14"/>
    <p:sldId id="290" r:id="rId15"/>
    <p:sldId id="275" r:id="rId16"/>
    <p:sldId id="274" r:id="rId17"/>
    <p:sldId id="273" r:id="rId18"/>
    <p:sldId id="272" r:id="rId19"/>
    <p:sldId id="271" r:id="rId20"/>
    <p:sldId id="291" r:id="rId21"/>
    <p:sldId id="262" r:id="rId22"/>
    <p:sldId id="263" r:id="rId23"/>
    <p:sldId id="264" r:id="rId24"/>
    <p:sldId id="265" r:id="rId25"/>
    <p:sldId id="26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21" autoAdjust="0"/>
    <p:restoredTop sz="94671"/>
  </p:normalViewPr>
  <p:slideViewPr>
    <p:cSldViewPr snapToGrid="0" snapToObjects="1">
      <p:cViewPr>
        <p:scale>
          <a:sx n="72" d="100"/>
          <a:sy n="72" d="100"/>
        </p:scale>
        <p:origin x="-1692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664493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.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356" y="1552295"/>
            <a:ext cx="8028730" cy="7990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1082780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. загол.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0848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1556657"/>
            <a:ext cx="12192000" cy="462030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0093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76630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27409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3214839"/>
            <a:ext cx="10515600" cy="2874812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accent2">
                    <a:lumMod val="50000"/>
                  </a:schemeClr>
                </a:solidFill>
                <a:latin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841073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1556657"/>
            <a:ext cx="12192000" cy="462030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0093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3701807"/>
            <a:ext cx="5181600" cy="24751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3701807"/>
            <a:ext cx="5181600" cy="24751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191555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1556657"/>
            <a:ext cx="12192000" cy="462030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775" y="250507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9775" y="398160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72187" y="398160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181507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1556657"/>
            <a:ext cx="12192000" cy="462030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8330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1954416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0" y="1556657"/>
            <a:ext cx="12192000" cy="4620306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8440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7442" y="1352350"/>
            <a:ext cx="8660347" cy="705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27442" y="2211405"/>
            <a:ext cx="866034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93009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191" y="1467853"/>
            <a:ext cx="8872104" cy="81333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08191" y="2683041"/>
            <a:ext cx="8872104" cy="38813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348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3634353"/>
            <a:ext cx="10515600" cy="2542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38200" y="160147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178" y="353501"/>
            <a:ext cx="911517" cy="911517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 userDrawn="1"/>
        </p:nvSpPr>
        <p:spPr>
          <a:xfrm>
            <a:off x="1799096" y="353501"/>
            <a:ext cx="9010973" cy="1022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0" baseline="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ФЕДЕРАЛЬНЫЙ ЦЕНТР ПОДГОТОВКИ</a:t>
            </a:r>
            <a:br>
              <a:rPr lang="ru-RU" sz="2400" b="1" i="0" baseline="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r>
              <a:rPr lang="ru-RU" sz="2400" b="1" i="0" baseline="0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xmlns="" val="1138370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accent2">
              <a:lumMod val="50000"/>
            </a:schemeClr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969" y="1349407"/>
            <a:ext cx="11641016" cy="450097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реализация 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спортивной подготовки на основе федеральных стандартов спортивной подготовки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видам спорта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1224869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4097"/>
            <a:ext cx="10515600" cy="1420427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  <a:br>
              <a:rPr lang="ru-RU" alt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90944"/>
            <a:ext cx="10515600" cy="4286019"/>
          </a:xfrm>
        </p:spPr>
        <p:txBody>
          <a:bodyPr/>
          <a:lstStyle/>
          <a:p>
            <a:pPr marL="0" lvl="0" indent="0" algn="ctr" defTabSz="45720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Направлены на высшие достижения (достижение результата через программно-целевой характер деятельности) и на непрерывность процесса подготовки (организацию многолетнего, круглогодичного и этапного процесса подготовки спортсмена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предъявляются к структуре и содержанию программ спортивной подготовки, содержатся в Федеральных стандартах спортивной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5665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8004" y="1207363"/>
            <a:ext cx="5220070" cy="5548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759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58788" y="1384917"/>
            <a:ext cx="9694416" cy="1925812"/>
          </a:xfrm>
          <a:prstGeom prst="round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B4DCF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подготовка носит комплексный характер и осуществляется в формах: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B4DCFA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38200" y="3310729"/>
            <a:ext cx="10515600" cy="2866234"/>
          </a:xfrm>
        </p:spPr>
        <p:txBody>
          <a:bodyPr/>
          <a:lstStyle/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и индивидуальные тренировочные и теоретические занятия;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индивидуальным планам;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тренировочные сборы;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спортивных соревнованиях и мероприятиях;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инструкторская и судейская практика;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медико-восстановительные мероприятия;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и контроль;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спортивного отбора и спортивной ориентации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0888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819" y="1615095"/>
            <a:ext cx="10515600" cy="1325563"/>
          </a:xfrm>
        </p:spPr>
        <p:txBody>
          <a:bodyPr/>
          <a:lstStyle/>
          <a:p>
            <a:pPr lvl="0" indent="450215" defTabSz="457200">
              <a:lnSpc>
                <a:spcPct val="100000"/>
              </a:lnSpc>
              <a:spcBef>
                <a:spcPts val="0"/>
              </a:spcBef>
              <a:tabLst>
                <a:tab pos="630555" algn="l"/>
              </a:tabLst>
            </a:pPr>
            <a:r>
              <a:rPr lang="ru-RU" sz="1100" b="1" dirty="0">
                <a:solidFill>
                  <a:prstClr val="black"/>
                </a:solidFill>
                <a:latin typeface="Arial"/>
                <a:ea typeface="Times New Roman"/>
              </a:rPr>
              <a:t/>
            </a:r>
            <a:br>
              <a:rPr lang="ru-RU" sz="1100" b="1" dirty="0">
                <a:solidFill>
                  <a:prstClr val="black"/>
                </a:solidFill>
                <a:latin typeface="Arial"/>
                <a:ea typeface="Times New Roman"/>
              </a:rPr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5452" y="1340527"/>
            <a:ext cx="9725203" cy="559293"/>
          </a:xfrm>
          <a:prstGeom prst="round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indent="450000" algn="ctr" defTabSz="457200"/>
            <a:r>
              <a:rPr lang="ru-RU" sz="3200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и контроль </a:t>
            </a:r>
            <a:endParaRPr lang="ru-RU" sz="2400" b="1" kern="0" dirty="0" smtClean="0">
              <a:solidFill>
                <a:srgbClr val="B4DCF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899820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0" algn="ctr" defTabSz="457200">
              <a:tabLst>
                <a:tab pos="630555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Система контроля и зачетные требования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программы</a:t>
            </a:r>
          </a:p>
          <a:p>
            <a:pPr indent="72000" algn="ctr" defTabSz="457200">
              <a:tabLst>
                <a:tab pos="630555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должны включать:</a:t>
            </a:r>
            <a:endParaRPr lang="ru-RU" sz="2800" b="1" dirty="0">
              <a:solidFill>
                <a:srgbClr val="C00000"/>
              </a:solidFill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7351" y="2828836"/>
            <a:ext cx="1115923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sz="1600" b="1" kern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конкретизацию критериев подготовки спортсменов на каждом этапе спортивной подготовки, с учетом возраста и влияния физических качеств и телосложения на результативность в виде </a:t>
            </a:r>
            <a:r>
              <a:rPr lang="ru-RU" sz="1600" b="1" kern="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спорта</a:t>
            </a:r>
          </a:p>
          <a:p>
            <a:pPr marL="171450" lvl="0" indent="-1714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endParaRPr lang="ru-RU" sz="1600" b="1" kern="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lvl="0" indent="-2857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sz="1600" b="1" kern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требования к результатам реализации программы на каждом этапе спортивной подготовки, выполнение которых дает основание для перевода спортсмена на следующий этап спортивной подготовки</a:t>
            </a:r>
          </a:p>
          <a:p>
            <a:pPr marL="171450" lvl="0" indent="-1714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endParaRPr lang="ru-RU" sz="1600" b="1" kern="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lvl="0" indent="-2857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sz="1600" b="1" kern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виды контроля теоретической, общей физической, специальной физической, технической, тактической, психологической, интегральной, соревновательной подготовки, комплекс контрольных испытаний и контрольно-переводные нормативы по годам и этапам подготовки, сроки проведения контроля</a:t>
            </a:r>
          </a:p>
          <a:p>
            <a:pPr marL="171450" lvl="0" indent="-1714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endParaRPr lang="ru-RU" sz="1600" b="1" kern="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lvl="0" indent="-285750" algn="just" defTabSz="457200">
              <a:buFont typeface="Wingdings" panose="05000000000000000000" pitchFamily="2" charset="2"/>
              <a:buChar char="ü"/>
              <a:tabLst>
                <a:tab pos="630555" algn="l"/>
              </a:tabLst>
              <a:defRPr/>
            </a:pPr>
            <a:r>
              <a:rPr lang="ru-RU" sz="1600" b="1" kern="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комплексы контрольных упражнений для оценки овладения видами подготовки спортсменов, методические указания по организации тестирования, методам и организации медико-биологического обследования</a:t>
            </a:r>
          </a:p>
          <a:p>
            <a:pPr lvl="0" indent="450215" algn="just" defTabSz="457200">
              <a:tabLst>
                <a:tab pos="630555" algn="l"/>
              </a:tabLst>
              <a:defRPr/>
            </a:pPr>
            <a:endParaRPr lang="ru-RU" sz="1600" b="1" kern="0" dirty="0">
              <a:solidFill>
                <a:srgbClr val="B4DCFA">
                  <a:lumMod val="50000"/>
                </a:srgbClr>
              </a:solidFill>
              <a:latin typeface="Trebuchet MS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812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199" y="1251750"/>
            <a:ext cx="10693893" cy="2556769"/>
          </a:xfrm>
          <a:prstGeom prst="round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indent="450000" algn="ctr" defTabSz="457200"/>
            <a:r>
              <a:rPr lang="ru-RU" sz="3200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спортивного отбора и спортивной ориентации заключается в целевом поиске и подборе перспективных спортсменов для достижения высоких спортивных результатов и включают в себя следующие мероприятия</a:t>
            </a:r>
            <a:endParaRPr lang="ru-RU" sz="2400" b="1" kern="0" dirty="0" smtClean="0">
              <a:solidFill>
                <a:srgbClr val="B4DCF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3278" y="4126767"/>
            <a:ext cx="10430522" cy="299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kern="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массовый просмотр и тестирование лиц с целью ориентирования их на занятия </a:t>
            </a:r>
            <a:r>
              <a:rPr lang="ru-RU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спортом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kern="0" dirty="0" smtClean="0">
              <a:solidFill>
                <a:srgbClr val="B4DCFA">
                  <a:lumMod val="50000"/>
                </a:srgb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отбор </a:t>
            </a:r>
            <a:r>
              <a:rPr lang="ru-RU" b="1" kern="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перспективных спортсменов для комплектования групп спортивной подготовки по видам </a:t>
            </a:r>
            <a:r>
              <a:rPr lang="ru-RU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спорта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kern="0" dirty="0" smtClean="0">
              <a:solidFill>
                <a:srgbClr val="B4DCFA">
                  <a:lumMod val="50000"/>
                </a:srgb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kern="0" dirty="0" smtClean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просмотр </a:t>
            </a:r>
            <a:r>
              <a:rPr lang="ru-RU" b="1" kern="0" dirty="0">
                <a:solidFill>
                  <a:srgbClr val="B4DCFA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отбор перспективных спортсменов на тренировочных мероприятиях (в том числе тренировочных сборах) и спортивных соревнованиях</a:t>
            </a: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ru-RU" sz="2800" b="1" dirty="0">
              <a:solidFill>
                <a:srgbClr val="0099FF">
                  <a:lumMod val="50000"/>
                </a:srgbClr>
              </a:solidFill>
            </a:endParaRPr>
          </a:p>
          <a:p>
            <a:endParaRPr lang="ru-RU" sz="1100" kern="0" dirty="0">
              <a:solidFill>
                <a:srgbClr val="B4DCFA">
                  <a:lumMod val="50000"/>
                </a:srgbClr>
              </a:solidFill>
              <a:latin typeface="Trebuchet MS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0340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89934"/>
            <a:ext cx="10515600" cy="3487029"/>
          </a:xfrm>
        </p:spPr>
        <p:txBody>
          <a:bodyPr>
            <a:normAutofit/>
          </a:bodyPr>
          <a:lstStyle/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устойчивого интереса к занятиям спортом; 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широкого круга двигательных умений и навыков;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основ техники по виду спорта;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всестороннее гармоничное развитие физических качеств;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 спортсменов; 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 перспективных  юных спортсменов для дальнейших  занятий  по  виду спорта.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17577" y="1738059"/>
            <a:ext cx="81408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000" algn="ctr" defTabSz="457200">
              <a:defRPr/>
            </a:pPr>
            <a:r>
              <a:rPr lang="ru-RU" sz="4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 начальной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xmlns="" val="1271625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06859"/>
            <a:ext cx="10515600" cy="1331650"/>
          </a:xfrm>
        </p:spPr>
        <p:txBody>
          <a:bodyPr>
            <a:noAutofit/>
          </a:bodyPr>
          <a:lstStyle/>
          <a:p>
            <a:pPr lvl="0" indent="450000" algn="ctr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Тренировочный этап</a:t>
            </a:r>
            <a:r>
              <a:rPr lang="ru-RU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83402"/>
            <a:ext cx="10515600" cy="3593561"/>
          </a:xfrm>
        </p:spPr>
        <p:txBody>
          <a:bodyPr/>
          <a:lstStyle/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уровня  общей  и  специальной  физической,  технической, тактической и психологической подготовки;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 опыта  и  достижение  стабильности  выступления  на официальных спортивных соревнованиях по виду спорта;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спортивной мотивации;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здоровья спортсменов.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3983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3" y="1562471"/>
            <a:ext cx="12014447" cy="1331649"/>
          </a:xfrm>
        </p:spPr>
        <p:txBody>
          <a:bodyPr>
            <a:normAutofit fontScale="90000"/>
          </a:bodyPr>
          <a:lstStyle/>
          <a:p>
            <a:pPr lvl="0" indent="450000" algn="ctr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49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49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совершенствования </a:t>
            </a:r>
            <a:br>
              <a:rPr lang="ru-RU" sz="49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спортивного мастерства</a:t>
            </a:r>
            <a:r>
              <a:rPr lang="ru-RU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18913"/>
            <a:ext cx="10515600" cy="3558050"/>
          </a:xfrm>
        </p:spPr>
        <p:txBody>
          <a:bodyPr>
            <a:normAutofit/>
          </a:bodyPr>
          <a:lstStyle/>
          <a:p>
            <a:pPr marL="0" lvl="0" indent="450000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функциональных возможностей организма спортсменов;  </a:t>
            </a:r>
          </a:p>
          <a:p>
            <a:pPr marL="0" lvl="0" indent="450000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 общих  и  специальных  физических  качеств,  технической, тактической и психологической подготовки;  </a:t>
            </a:r>
          </a:p>
          <a:p>
            <a:pPr marL="0" lvl="0" indent="450000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стабильность  демонстрации  высоких  спортивных  результатов  на региональных и всероссийских официальных спортивных соревнованиях; </a:t>
            </a:r>
          </a:p>
          <a:p>
            <a:pPr marL="0" lvl="0" indent="450000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высокого уровня спортивной мотивации;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здоровья спортсменов.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7259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25119"/>
            <a:ext cx="12192000" cy="2201380"/>
          </a:xfrm>
        </p:spPr>
        <p:txBody>
          <a:bodyPr/>
          <a:lstStyle/>
          <a:p>
            <a:pPr algn="ctr"/>
            <a:r>
              <a:rPr lang="ru-RU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b="1" kern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ker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kern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спортивного </a:t>
            </a:r>
            <a:r>
              <a:rPr lang="ru-RU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мастерства</a:t>
            </a:r>
            <a:br>
              <a:rPr lang="ru-RU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956264"/>
            <a:ext cx="10515600" cy="3220699"/>
          </a:xfrm>
        </p:spPr>
        <p:txBody>
          <a:bodyPr/>
          <a:lstStyle/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 результатов  уровня  спортивных  сборных  команд Российской Федерации; </a:t>
            </a:r>
          </a:p>
          <a:p>
            <a:pPr marL="0" lvl="0" indent="450000" algn="just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стабильности  демонстрации  высоких  спортивных  результатов  во всероссийских и международных официальных спортивных соревнованиях.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066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603448" y="1317163"/>
            <a:ext cx="10998927" cy="1567543"/>
          </a:xfrm>
          <a:prstGeom prst="downArrowCallout">
            <a:avLst/>
          </a:prstGeom>
          <a:solidFill>
            <a:srgbClr val="00B0F0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соответствия спортивной подготовки требованиям ФССП осуществляется в отношении: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502230" y="2603461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и содержания программ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502232" y="4047393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спортсменов в спортивных соревнованиях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502231" y="5484941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нормативов ОФП и СФП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411694" y="2603461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особенностей осуществления спортивной подготовки 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6411694" y="4047393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реализации программ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6411694" y="5484941"/>
            <a:ext cx="4077785" cy="1310640"/>
          </a:xfrm>
          <a:prstGeom prst="round2DiagRect">
            <a:avLst/>
          </a:prstGeom>
          <a:gradFill rotWithShape="1">
            <a:gsLst>
              <a:gs pos="28000">
                <a:srgbClr val="5ECCF3">
                  <a:tint val="18000"/>
                  <a:satMod val="120000"/>
                  <a:lumMod val="88000"/>
                </a:srgbClr>
              </a:gs>
              <a:gs pos="100000">
                <a:srgbClr val="5ECCF3">
                  <a:tint val="40000"/>
                  <a:satMod val="100000"/>
                  <a:lumMod val="78000"/>
                </a:srgbClr>
              </a:gs>
            </a:gsLst>
            <a:lin ang="5400000" scaled="0"/>
          </a:gradFill>
          <a:ln w="9525" cap="flat" cmpd="sng" algn="ctr">
            <a:solidFill>
              <a:srgbClr val="5ECCF3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342900" marR="0" lvl="0" indent="-34290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 реализации программ на каждом из этапов </a:t>
            </a:r>
          </a:p>
        </p:txBody>
      </p:sp>
    </p:spTree>
    <p:extLst>
      <p:ext uri="{BB962C8B-B14F-4D97-AF65-F5344CB8AC3E}">
        <p14:creationId xmlns:p14="http://schemas.microsoft.com/office/powerpoint/2010/main" xmlns="" val="595175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48590" y="1361914"/>
            <a:ext cx="10640288" cy="8127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4E67C8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Федеральный закон от 4 декабря 2007 года № 329-ФЗ «О физической культуре и спорте в Российской Федерации»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8590" y="2335625"/>
            <a:ext cx="10630528" cy="83667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4E67C8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от 30 октября 2015 года № 999 «Об утверждении требований к обеспечению подготовки спортивного резерва для спортивных сборных команд Российской Федерации»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8590" y="3333207"/>
            <a:ext cx="10630528" cy="8848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4E67C8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Федеральные стандарты спортивной подготовки по видам спорта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6025" y="4378970"/>
            <a:ext cx="10612854" cy="11024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4E67C8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от 16 августа 2013 года № 645 «Об утверждении Порядка приема лиц в физкультурно-спортивные организации, созданные Российской Федерацией и осуществляющие спортивную подготовку»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8590" y="5597174"/>
            <a:ext cx="10630528" cy="10909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4E67C8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450000" algn="just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от 30 августа 2013 года № 636 «Об утверждении порядка осуществления контроля за соблюдением организациями, осуществляющими спортивную подготовку, федеральных стандартов спортивной подготовки»</a:t>
            </a:r>
          </a:p>
        </p:txBody>
      </p:sp>
    </p:spTree>
    <p:extLst>
      <p:ext uri="{BB962C8B-B14F-4D97-AF65-F5344CB8AC3E}">
        <p14:creationId xmlns:p14="http://schemas.microsoft.com/office/powerpoint/2010/main" xmlns="" val="13591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969" y="3076209"/>
            <a:ext cx="11641016" cy="31604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Отличительные особенности дополнительных общеобразовательных предпрофессиональных программ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спортивной подготовки</a:t>
            </a:r>
          </a:p>
        </p:txBody>
      </p:sp>
    </p:spTree>
    <p:extLst>
      <p:ext uri="{BB962C8B-B14F-4D97-AF65-F5344CB8AC3E}">
        <p14:creationId xmlns:p14="http://schemas.microsoft.com/office/powerpoint/2010/main" xmlns="" val="3008391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51112" y="1565957"/>
            <a:ext cx="8856984" cy="1224136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</a:t>
            </a:r>
            <a:b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предпрофессиональные программы</a:t>
            </a:r>
            <a:r>
              <a:rPr lang="ru-RU" sz="2800" b="1" cap="all" dirty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cap="all" dirty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1015" y="2790093"/>
            <a:ext cx="11746523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>
              <a:defRPr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направлены на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отбор одаренных детей, создание условий для их физического воспитания и физического развития, получение ими начальных знаний, умений, навыков в области физической культуры и спорта (в том числе избранного вида спорта) и подготовку к освоению этапов спортивной подготовки</a:t>
            </a:r>
            <a:endParaRPr lang="ru-RU" sz="2800" dirty="0">
              <a:solidFill>
                <a:srgbClr val="564B3C"/>
              </a:solidFill>
              <a:latin typeface="Times New Roman"/>
              <a:ea typeface="Calibri"/>
              <a:cs typeface="Times New Roman"/>
            </a:endParaRPr>
          </a:p>
          <a:p>
            <a:pPr algn="just" defTabSz="457200">
              <a:defRPr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(ст. 84 Федерального закона от 29 декабря 2012 г. № 273-ФЗ «Об образовании в Российской Федерации»)</a:t>
            </a:r>
          </a:p>
          <a:p>
            <a:pPr algn="just" defTabSz="457200">
              <a:defRPr/>
            </a:pP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defTabSz="457200">
              <a:defRPr/>
            </a:pP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defTabSz="457200">
              <a:defRPr/>
            </a:pPr>
            <a:endParaRPr lang="ru-RU" sz="1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defTabSz="457200">
              <a:defRPr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Обеспечение финансирования деятельности по реализации данных программ осуществляется с раздела 0700 «Образование» классификации расходов бюджетов, в соответствии с услугами и работами, отраженными в Базовом перечне </a:t>
            </a:r>
            <a:r>
              <a:rPr lang="ru-RU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Минобрнауки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381774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10436" y="1463117"/>
            <a:ext cx="8856984" cy="1127683"/>
          </a:xfrm>
          <a:prstGeom prst="rect">
            <a:avLst/>
          </a:prstGeom>
          <a:noFill/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подготовка </a:t>
            </a:r>
            <a:b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спортивной подготовки</a:t>
            </a:r>
            <a:r>
              <a:rPr lang="ru-RU" sz="1400" b="1" cap="all" dirty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cap="all" dirty="0">
                <a:solidFill>
                  <a:srgbClr val="93A2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630" y="2590800"/>
            <a:ext cx="1182858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93A299"/>
              </a:buClr>
            </a:pPr>
            <a:r>
              <a:rPr lang="ru-RU" sz="2800" b="1" spc="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направлены на</a:t>
            </a:r>
            <a:r>
              <a:rPr lang="ru-RU" sz="2800" spc="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подготовку спортивного резерва на основе единства основных требований к спортивной подготовке на всей территории Российской Федерации, планомерности осуществления спортивной подготовки на всей территории Российской Федерации и подготовки спортсменов высокого класса для спортивных сборных команд, в том числе спортивных сборных команд Российской Федерации</a:t>
            </a:r>
            <a:endParaRPr lang="ru-RU" sz="2800" dirty="0">
              <a:solidFill>
                <a:srgbClr val="564B3C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defTabSz="457200">
              <a:defRPr/>
            </a:pPr>
            <a:r>
              <a:rPr lang="ru-RU" dirty="0">
                <a:latin typeface="Times New Roman"/>
                <a:ea typeface="Calibri"/>
                <a:cs typeface="Times New Roman"/>
              </a:rPr>
              <a:t>(</a:t>
            </a:r>
            <a:r>
              <a:rPr lang="ru-RU" dirty="0">
                <a:latin typeface="Times New Roman"/>
                <a:ea typeface="Calibri"/>
              </a:rPr>
              <a:t>ч. 10 ст. 2 </a:t>
            </a:r>
            <a:r>
              <a:rPr lang="ru-RU" kern="50" dirty="0">
                <a:latin typeface="Times New Roman"/>
                <a:ea typeface="Calibri"/>
              </a:rPr>
              <a:t>Федерального закона от 4 декабря 2007 г. № 329-ФЗ «О физической культуре и спорте в Российской Федерации»)</a:t>
            </a:r>
            <a:endParaRPr lang="ru-RU" dirty="0">
              <a:latin typeface="Times New Roman"/>
              <a:ea typeface="Calibri"/>
            </a:endParaRPr>
          </a:p>
          <a:p>
            <a:pPr algn="just" defTabSz="457200">
              <a:defRPr/>
            </a:pPr>
            <a:endParaRPr lang="ru-RU" sz="14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algn="just" defTabSz="457200">
              <a:defRPr/>
            </a:pP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Обеспечение финансирования деятельности по реализации данных программ осуществляется с раздела 1100 «Физическая культура и спорт» классификации расходов бюджетов, в соответствии с услугами и работами, отраженными в Базовом перечне </a:t>
            </a:r>
            <a:r>
              <a:rPr lang="ru-RU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Минспорта</a:t>
            </a:r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России</a:t>
            </a:r>
          </a:p>
          <a:p>
            <a:pPr algn="just" defTabSz="457200">
              <a:defRPr/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 defTabSz="457200">
              <a:defRPr/>
            </a:pP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just" defTabSz="457200">
              <a:defRPr/>
            </a:pPr>
            <a:endParaRPr lang="ru-RU" sz="24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83105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1702417"/>
              </p:ext>
            </p:extLst>
          </p:nvPr>
        </p:nvGraphicFramePr>
        <p:xfrm>
          <a:off x="105508" y="1606061"/>
          <a:ext cx="11980984" cy="521635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19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615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9007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ПРЕДПРОФЕССИОНАЛЬНЫЕ ПРОГРАММЫ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разрабатываются на основании ФГТ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4DCFA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Министерства спорта Российской Федерации от 12 сентября 2013 года № 730 «Об утверждении федеральных государственных требований к минимуму содержания, структуре, условиям реализации дополнительных предпрофессиональных программ в области физической культуры и спорта и к срокам обучения по этим программам »)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ПРОГРАММЫ СПОРТИВНОЙ ПОДГОТОВКИ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 разрабатываются на основании ФССП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(федеральные стандарты спортивной подготовки по видам спорта)</a:t>
                      </a: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39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Наличие лицензии на право ведения образовательной деятельности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Лицензированию не подлежит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13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Дети до 17 лет</a:t>
                      </a:r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 соответствии с Федеральными стандартами спортивной подготовки по виду спорта 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6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Состоит из образовательного и тренировочного</a:t>
                      </a:r>
                      <a:r>
                        <a:rPr lang="ru-RU" sz="1800" b="0" i="0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процесса по группам видов спорта (причем тренировочный процесс занимает максимум 45% от общей учебно-тренировочной нагрузки)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Тренировочный процесс в соответствии с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Федеральными стандартами спортивной подготовки по виду спорта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61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Годовой календарный учебный график из расчета не менее 36 недель (по национальным и адаптивны видам спорта) и не менее 42 недель (по остальным избранным видам спорта)</a:t>
                      </a:r>
                    </a:p>
                  </a:txBody>
                  <a:tcPr marL="68580" marR="6858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Круглогодичный тренировочный процесс – 52 недели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2311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24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086200"/>
              </p:ext>
            </p:extLst>
          </p:nvPr>
        </p:nvGraphicFramePr>
        <p:xfrm>
          <a:off x="222737" y="1628021"/>
          <a:ext cx="11676185" cy="512354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7391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370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448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ПРЕДПРОФЕССИОНАЛЬНЫЕ ПРОГРАММЫ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ПРОГРАММЫ СПОРТИВНОЙ ПОДГОТОВКИ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580" marR="6858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31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Этапы 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НП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ССМ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Зачисления на этот этап нет, только перевод с 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(с 2017 г. данного этапа не будет)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Этапы 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НП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Т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ССМ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ВСМ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97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Не менее одного тренировочного сбора в год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Количество тренировочных сборов определено ФССП в соответствии с этапом спортивной подготовки</a:t>
                      </a: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52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посещения обучающимися официальных спортивных соревнований, а также участия в спортивных соревнованиях</a:t>
                      </a:r>
                      <a:endParaRPr kumimoji="0" lang="ru-RU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Обязательное участие спортсменов в </a:t>
                      </a: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официальных </a:t>
                      </a: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rPr>
                        <a:t>спортивных соревнованиях</a:t>
                      </a:r>
                    </a:p>
                  </a:txBody>
                  <a:tcPr marL="68580" marR="6858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6856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48275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7FD13B">
                    <a:shade val="75000"/>
                  </a:srgbClr>
                </a:solidFill>
              </a:rPr>
              <a:pPr/>
              <a:t>25</a:t>
            </a:fld>
            <a:endParaRPr lang="ru-RU">
              <a:solidFill>
                <a:srgbClr val="7FD13B">
                  <a:shade val="75000"/>
                </a:srgb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6169" y="1618855"/>
            <a:ext cx="8856984" cy="10801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Дополнительные требования к реализации предпрофессиональных программ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8585" y="2942492"/>
            <a:ext cx="11488615" cy="3083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комплектование по группам видов спорта (не по отдельному виду спорта)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преподавание осуществляется по предметным областям, в соответствии с требованиями, по каждой группе видов спорта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наличие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специализированных кабинетов, оборудованных всем необходимым для преподавания предметных областей по каждой группе видов спорта</a:t>
            </a:r>
          </a:p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449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36342"/>
            <a:ext cx="11164410" cy="2130641"/>
          </a:xfrm>
        </p:spPr>
        <p:txBody>
          <a:bodyPr>
            <a:normAutofit/>
          </a:bodyPr>
          <a:lstStyle/>
          <a:p>
            <a:pPr algn="just"/>
            <a:r>
              <a:rPr lang="ru-RU" sz="3200" b="1" i="1" dirty="0">
                <a:solidFill>
                  <a:schemeClr val="accent3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Спортивная подготовка в организации осуществляется в соответствии с программой спортивной подготовки по виду спорта, разработанной на основании требований федеральных стандартов спортивной </a:t>
            </a: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подготовки</a:t>
            </a:r>
            <a:endParaRPr lang="ru-RU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совокупность минимальных требований к спортивной подготовке по видам спорта (за исключением военно-прикладных, служебно-прикладных видов спорта, а также национальных видов спорта, развитие которых не осуществляется соответствующей общероссийской спортивной федерацией), разработанных и утвержденных в соответствии с настоящим Федеральным законом и обязательных для организаций, осуществляющих спортивную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подготовку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право с вырезом 3"/>
          <p:cNvSpPr/>
          <p:nvPr/>
        </p:nvSpPr>
        <p:spPr>
          <a:xfrm rot="5400000">
            <a:off x="5416924" y="2949637"/>
            <a:ext cx="600570" cy="964435"/>
          </a:xfrm>
          <a:prstGeom prst="notchedRightArrow">
            <a:avLst/>
          </a:prstGeom>
          <a:solidFill>
            <a:srgbClr val="B4DCFA">
              <a:lumMod val="50000"/>
            </a:srgbClr>
          </a:solidFill>
          <a:ln w="15875" cap="flat" cmpd="sng" algn="ctr">
            <a:solidFill>
              <a:srgbClr val="4E67C8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5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7263"/>
            <a:ext cx="10515600" cy="69245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СТАНДАРТЫ СПОРТИВНОЙ ПОДГОТОВКИ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2627790" y="1988686"/>
            <a:ext cx="6578353" cy="612648"/>
          </a:xfrm>
          <a:prstGeom prst="wedgeRectCallout">
            <a:avLst>
              <a:gd name="adj1" fmla="val -20833"/>
              <a:gd name="adj2" fmla="val 100518"/>
            </a:avLst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rgbClr val="A7EA52"/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ДЛЯ ОБЕСПЕЧЕНИЯ</a:t>
            </a:r>
          </a:p>
        </p:txBody>
      </p:sp>
      <p:sp>
        <p:nvSpPr>
          <p:cNvPr id="5" name="Куб 4"/>
          <p:cNvSpPr/>
          <p:nvPr/>
        </p:nvSpPr>
        <p:spPr>
          <a:xfrm>
            <a:off x="276051" y="2912806"/>
            <a:ext cx="3545455" cy="1923691"/>
          </a:xfrm>
          <a:prstGeom prst="cub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 основных требований к спортивной подготовке на всей территории Российской Федерации</a:t>
            </a:r>
          </a:p>
        </p:txBody>
      </p:sp>
      <p:sp>
        <p:nvSpPr>
          <p:cNvPr id="6" name="Куб 5"/>
          <p:cNvSpPr/>
          <p:nvPr/>
        </p:nvSpPr>
        <p:spPr>
          <a:xfrm>
            <a:off x="4038250" y="3424729"/>
            <a:ext cx="3476445" cy="2001157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 w="15875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glow rad="139700">
              <a:srgbClr val="4E67C8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планомерности осуществления спортивной подготовки на всей территории Российской Федерации</a:t>
            </a:r>
          </a:p>
        </p:txBody>
      </p:sp>
      <p:sp>
        <p:nvSpPr>
          <p:cNvPr id="7" name="Куб 6"/>
          <p:cNvSpPr/>
          <p:nvPr/>
        </p:nvSpPr>
        <p:spPr>
          <a:xfrm>
            <a:off x="7837139" y="3780664"/>
            <a:ext cx="3996677" cy="2242868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  <a:ln w="15875" cap="flat" cmpd="sng" algn="ctr">
            <a:solidFill>
              <a:schemeClr val="accent2">
                <a:lumMod val="50000"/>
              </a:schemeClr>
            </a:solidFill>
            <a:prstDash val="solid"/>
          </a:ln>
          <a:effectLst>
            <a:glow rad="139700">
              <a:srgbClr val="4E67C8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спортсменов высокого класса для спортивных сборных команд, в том числе спортивных сборных команд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3009244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31650"/>
            <a:ext cx="10515600" cy="363985"/>
          </a:xfrm>
        </p:spPr>
        <p:txBody>
          <a:bodyPr>
            <a:no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altLang="ru-RU" sz="24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требований федерального </a:t>
            </a:r>
            <a:r>
              <a:rPr lang="ru-RU" altLang="ru-RU" sz="2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стандарта спортивной подготовки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5635"/>
            <a:ext cx="10515600" cy="5051394"/>
          </a:xfrm>
        </p:spPr>
        <p:txBody>
          <a:bodyPr>
            <a:normAutofit lnSpcReduction="10000"/>
          </a:bodyPr>
          <a:lstStyle/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Требования к структуре и содержанию программ спортивной подготовки, в том числе к освоению их теоретических и практических разделов применительно к каждому этапу спортивной подготовки.</a:t>
            </a:r>
          </a:p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Нормативы физической подготовки и иные спортивные нормативы с учетом возраста, пола лиц, проходящих спортивную подготовку, особенностей вида спорта (спортивных дисциплин).</a:t>
            </a:r>
          </a:p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Требования к участию лиц, проходящих спортивную подготовку, и лиц, ее осуществляющих, в спортивных соревнованиях, предусмотренных в соответствии с реализуемой программой спортивной подготовки.</a:t>
            </a:r>
          </a:p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Требования к результатам реализации программ спортивной подготовки на каждом из этапов программ спортивной подготовки.</a:t>
            </a:r>
          </a:p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Особенности осуществления спортивной подготовки по отдельным спортивным дисциплинам по виду спорта.</a:t>
            </a:r>
          </a:p>
          <a:p>
            <a:pPr marL="400050" lvl="0" indent="-40005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Calibri" pitchFamily="34" charset="0"/>
              <a:buAutoNum type="romanUcPeriod"/>
            </a:pPr>
            <a:r>
              <a:rPr lang="ru-RU" alt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Требования к условиям реализации программ спортивной подготовки, в том числе кадрам, материально-технической базе и инфраструктуре организаций, осуществляющих спортивную подготовку, и иным условиям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8375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25119"/>
            <a:ext cx="10515600" cy="674702"/>
          </a:xfrm>
        </p:spPr>
        <p:txBody>
          <a:bodyPr>
            <a:norm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Приложения </a:t>
            </a:r>
            <a:r>
              <a:rPr lang="ru-RU" altLang="ru-RU" sz="2400" b="1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24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федеральному стандарту спортивной подготовки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99821"/>
            <a:ext cx="10515600" cy="4714042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Продолжительность этапов спортивной подготовки, минимальный возраст лиц для зачисления на этапы спортивной подготовки и минимальное количество лиц, проходящих спортивную подготовку в группах на этапах спортивной подготовки по виду спорта.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Соотношение объемов тренировочного процесса по видам подготовки на этапах спортивной подготовки по виду спорта.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Планируемые показатели соревновательной деятельности по виду спорта.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Влияние физических качеств и телосложения на результативность по виду спорта.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5.-8. 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Нормативы общей и специальной физической подготовки для зачисления в группы спортивной подготовки на этапах спортивной подготовки (НП, ТГ (СС), ССМ, ВСМ).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Нормативы максимального объема тренировочной нагрузки </a:t>
            </a:r>
            <a:r>
              <a:rPr lang="ru-RU" altLang="ru-RU" sz="2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 астрономических часах).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Перечень тренировочных сборов.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Оборудование и инвентарь, необходимые для прохождения спортивной подготовки.</a:t>
            </a:r>
          </a:p>
          <a:p>
            <a:pPr marL="0" lvl="0" indent="0" algn="just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alt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ru-RU" altLang="ru-RU" sz="2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 Обеспечение спортивной экипировкой.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7233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4097"/>
            <a:ext cx="10515600" cy="843379"/>
          </a:xfrm>
        </p:spPr>
        <p:txBody>
          <a:bodyPr>
            <a:normAutofit/>
          </a:bodyPr>
          <a:lstStyle/>
          <a:p>
            <a:pPr algn="just"/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особенностей режима действия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стандартов спортивной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спортивной подготовки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095745"/>
              </p:ext>
            </p:extLst>
          </p:nvPr>
        </p:nvGraphicFramePr>
        <p:xfrm>
          <a:off x="948122" y="1953088"/>
          <a:ext cx="9287830" cy="4705164"/>
        </p:xfrm>
        <a:graphic>
          <a:graphicData uri="http://schemas.openxmlformats.org/drawingml/2006/table">
            <a:tbl>
              <a:tblPr/>
              <a:tblGrid>
                <a:gridCol w="5183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9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037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675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18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37863" marR="378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и пункт ФССП</a:t>
                      </a:r>
                    </a:p>
                  </a:txBody>
                  <a:tcPr marL="37863" marR="378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регламентации</a:t>
                      </a:r>
                    </a:p>
                  </a:txBody>
                  <a:tcPr marL="37863" marR="378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Локальный акт (документ), формируемый организацией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основании пункта ФССП</a:t>
                      </a:r>
                    </a:p>
                  </a:txBody>
                  <a:tcPr marL="37863" marR="378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27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1, </a:t>
                      </a:r>
                      <a:b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1.1–1.7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Приложения № 1–12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Требования к содержанию и форме Программы спортивной подготовки по виду спорта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 спортивной подготовки по виду спорта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8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1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Минимальный возраст зачисления в группы спортивной подготовки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Правила приема в организацию, осуществляющую спортивную подготовку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85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1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 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Наполняемость групп спортивной подготовки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комплектования организации, осуществляющей спортивную подготовку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269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Планируемые показатели соревновательной деятельности по виду спорта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Календарный план</a:t>
                      </a:r>
                    </a:p>
                  </a:txBody>
                  <a:tcPr marL="37863" marR="378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9132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4097"/>
            <a:ext cx="10515600" cy="843379"/>
          </a:xfrm>
        </p:spPr>
        <p:txBody>
          <a:bodyPr>
            <a:normAutofit/>
          </a:bodyPr>
          <a:lstStyle/>
          <a:p>
            <a:pPr algn="just"/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особенностей режима действия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стандартов спортивной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спортивной подготовки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4583471"/>
              </p:ext>
            </p:extLst>
          </p:nvPr>
        </p:nvGraphicFramePr>
        <p:xfrm>
          <a:off x="985421" y="1917577"/>
          <a:ext cx="10111667" cy="4714042"/>
        </p:xfrm>
        <a:graphic>
          <a:graphicData uri="http://schemas.openxmlformats.org/drawingml/2006/table">
            <a:tbl>
              <a:tblPr/>
              <a:tblGrid>
                <a:gridCol w="3859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33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972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551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460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 ФССП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Влияние физических качеств и телосложения на результативность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виду спорта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Правила спортивного отбора лиц, проходящих программы спортивной подготовки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54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1, п. 1.6.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информационного обеспечения Программы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Библиотечный фонд организации, осуществляющей спортивную подготовку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395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2, </a:t>
                      </a:r>
                      <a:b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 2.1</a:t>
                      </a: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2.4.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Нормативы общей физической и специальной физической подготовки для зачисления в группы на этапах спортивной подготовки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Контрольно-переводные нормативы перевода занимающихся в группы спортивной подготовки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81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2, п. 2.5.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9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5, п. 10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Нормативы максимального объема тренировочной нагрузки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rebuchet MS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Расписание тренировочных занятий</a:t>
                      </a:r>
                    </a:p>
                  </a:txBody>
                  <a:tcPr marL="28530" marR="2853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8330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4097"/>
            <a:ext cx="10515600" cy="843379"/>
          </a:xfrm>
        </p:spPr>
        <p:txBody>
          <a:bodyPr>
            <a:normAutofit/>
          </a:bodyPr>
          <a:lstStyle/>
          <a:p>
            <a:pPr algn="just"/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особенностей режима действия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стандартов спортивной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спортивной подготовки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6188296"/>
              </p:ext>
            </p:extLst>
          </p:nvPr>
        </p:nvGraphicFramePr>
        <p:xfrm>
          <a:off x="1029809" y="1908699"/>
          <a:ext cx="9605641" cy="4758432"/>
        </p:xfrm>
        <a:graphic>
          <a:graphicData uri="http://schemas.openxmlformats.org/drawingml/2006/table">
            <a:tbl>
              <a:tblPr/>
              <a:tblGrid>
                <a:gridCol w="5353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729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3790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84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3, п. 3, 4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Требования к участию спортсменов, тренеров и иных специалистов в спортивных соревнованиях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Положение о календарном плане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12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4, п. 5</a:t>
                      </a: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Требования к результатам реализации программ спортивной подготовки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 спортивной подготовки по виду спорта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49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10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 ФССП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тренировочных сборов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Календарный план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624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6, п. 19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Кадровое обеспечение организации, осуществляющей спортивную подготовку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Должностные инструкции, функциональные обязанности и требования к занимаемой должности для лиц, осуществляющих спортивную подготовку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55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6, п. 20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Приложение № 11–12 </a:t>
                      </a:r>
                      <a:b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ФССП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Материально-техническое обеспечение организации, осуществляющей спортивную подготовку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Нормативы п спортивной подготовке (государственное (муниципальное задание)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закупок спортивного оборудования, инвентаря и экипировки</a:t>
                      </a:r>
                    </a:p>
                  </a:txBody>
                  <a:tcPr marL="19332" marR="193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4290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3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003399"/>
      </a:accent1>
      <a:accent2>
        <a:srgbClr val="0099FF"/>
      </a:accent2>
      <a:accent3>
        <a:srgbClr val="99CCFF"/>
      </a:accent3>
      <a:accent4>
        <a:srgbClr val="CCCCCC"/>
      </a:accent4>
      <a:accent5>
        <a:srgbClr val="FFFFFF"/>
      </a:accent5>
      <a:accent6>
        <a:srgbClr val="FFFFFF"/>
      </a:accent6>
      <a:hlink>
        <a:srgbClr val="003366"/>
      </a:hlink>
      <a:folHlink>
        <a:srgbClr val="9999C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1787</Words>
  <Application>Microsoft Office PowerPoint</Application>
  <PresentationFormat>Произвольный</PresentationFormat>
  <Paragraphs>216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Разработка и реализация  программ спортивной подготовки на основе федеральных стандартов спортивной подготовки  по видам спорта</vt:lpstr>
      <vt:lpstr>Слайд 2</vt:lpstr>
      <vt:lpstr>Спортивная подготовка в организации осуществляется в соответствии с программой спортивной подготовки по виду спорта, разработанной на основании требований федеральных стандартов спортивной подготовки</vt:lpstr>
      <vt:lpstr>ФЕДЕРАЛЬНЫЕ СТАНДАРТЫ СПОРТИВНОЙ ПОДГОТОВКИ</vt:lpstr>
      <vt:lpstr>Структура требований федерального стандарта спортивной подготовки</vt:lpstr>
      <vt:lpstr>Приложения к федеральному стандарту спортивной подготовки</vt:lpstr>
      <vt:lpstr>Определение особенностей режима действия федеральных стандартов спортивной подготовки и программ спортивной подготовки</vt:lpstr>
      <vt:lpstr>Определение особенностей режима действия федеральных стандартов спортивной подготовки и программ спортивной подготовки</vt:lpstr>
      <vt:lpstr>Определение особенностей режима действия федеральных стандартов спортивной подготовки и программ спортивной подготовки</vt:lpstr>
      <vt:lpstr>Программы спортивной подготовки </vt:lpstr>
      <vt:lpstr>Слайд 11</vt:lpstr>
      <vt:lpstr>Слайд 12</vt:lpstr>
      <vt:lpstr> </vt:lpstr>
      <vt:lpstr>Слайд 14</vt:lpstr>
      <vt:lpstr>Слайд 15</vt:lpstr>
      <vt:lpstr>Тренировочный этап </vt:lpstr>
      <vt:lpstr>Этап совершенствования  спортивного мастерства </vt:lpstr>
      <vt:lpstr>Этап   высшего спортивного мастерства </vt:lpstr>
      <vt:lpstr>Слайд 19</vt:lpstr>
      <vt:lpstr>Отличительные особенности дополнительных общеобразовательных предпрофессиональных программ  и  программ спортивной подготовки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Татьяна Яковлева</cp:lastModifiedBy>
  <cp:revision>25</cp:revision>
  <cp:lastPrinted>2016-09-09T12:31:15Z</cp:lastPrinted>
  <dcterms:created xsi:type="dcterms:W3CDTF">2016-09-08T09:30:11Z</dcterms:created>
  <dcterms:modified xsi:type="dcterms:W3CDTF">2016-10-25T12:31:48Z</dcterms:modified>
</cp:coreProperties>
</file>