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4541" r:id="rId1"/>
  </p:sldMasterIdLst>
  <p:notesMasterIdLst>
    <p:notesMasterId r:id="rId47"/>
  </p:notesMasterIdLst>
  <p:sldIdLst>
    <p:sldId id="351" r:id="rId2"/>
    <p:sldId id="353" r:id="rId3"/>
    <p:sldId id="354" r:id="rId4"/>
    <p:sldId id="415" r:id="rId5"/>
    <p:sldId id="433" r:id="rId6"/>
    <p:sldId id="434" r:id="rId7"/>
    <p:sldId id="379" r:id="rId8"/>
    <p:sldId id="411" r:id="rId9"/>
    <p:sldId id="386" r:id="rId10"/>
    <p:sldId id="413" r:id="rId11"/>
    <p:sldId id="383" r:id="rId12"/>
    <p:sldId id="391" r:id="rId13"/>
    <p:sldId id="369" r:id="rId14"/>
    <p:sldId id="361" r:id="rId15"/>
    <p:sldId id="362" r:id="rId16"/>
    <p:sldId id="421" r:id="rId17"/>
    <p:sldId id="422" r:id="rId18"/>
    <p:sldId id="420" r:id="rId19"/>
    <p:sldId id="423" r:id="rId20"/>
    <p:sldId id="389" r:id="rId21"/>
    <p:sldId id="414" r:id="rId22"/>
    <p:sldId id="390" r:id="rId23"/>
    <p:sldId id="372" r:id="rId24"/>
    <p:sldId id="392" r:id="rId25"/>
    <p:sldId id="401" r:id="rId26"/>
    <p:sldId id="402" r:id="rId27"/>
    <p:sldId id="440" r:id="rId28"/>
    <p:sldId id="403" r:id="rId29"/>
    <p:sldId id="336" r:id="rId30"/>
    <p:sldId id="425" r:id="rId31"/>
    <p:sldId id="337" r:id="rId32"/>
    <p:sldId id="375" r:id="rId33"/>
    <p:sldId id="376" r:id="rId34"/>
    <p:sldId id="432" r:id="rId35"/>
    <p:sldId id="435" r:id="rId36"/>
    <p:sldId id="406" r:id="rId37"/>
    <p:sldId id="407" r:id="rId38"/>
    <p:sldId id="408" r:id="rId39"/>
    <p:sldId id="409" r:id="rId40"/>
    <p:sldId id="308" r:id="rId41"/>
    <p:sldId id="424" r:id="rId42"/>
    <p:sldId id="436" r:id="rId43"/>
    <p:sldId id="437" r:id="rId44"/>
    <p:sldId id="438" r:id="rId45"/>
    <p:sldId id="439" r:id="rId46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CC00FF"/>
    <a:srgbClr val="FF9966"/>
    <a:srgbClr val="CDFBDF"/>
    <a:srgbClr val="00FF00"/>
    <a:srgbClr val="CCFF66"/>
    <a:srgbClr val="CCFF33"/>
    <a:srgbClr val="CC00CC"/>
    <a:srgbClr val="FFCC00"/>
    <a:srgbClr val="5EF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44" autoAdjust="0"/>
    <p:restoredTop sz="94660"/>
  </p:normalViewPr>
  <p:slideViewPr>
    <p:cSldViewPr snapToGrid="0">
      <p:cViewPr>
        <p:scale>
          <a:sx n="98" d="100"/>
          <a:sy n="98" d="100"/>
        </p:scale>
        <p:origin x="-126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8945CB-3C1B-4CD2-9A9A-D1F80436544F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8F9067-57F9-4C80-89EA-75B412C6C49E}">
      <dgm:prSet phldrT="[Текст]"/>
      <dgm:spPr/>
      <dgm:t>
        <a:bodyPr/>
        <a:lstStyle/>
        <a:p>
          <a:r>
            <a:rPr lang="ru-RU" b="1" baseline="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Программы спортивной подготовки</a:t>
          </a:r>
          <a:endParaRPr lang="ru-RU" b="1" baseline="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0E2503-D37F-4B78-8D5A-40582565F368}" type="parTrans" cxnId="{B32C7DCE-7D18-4E52-AE23-61F8180CE2AC}">
      <dgm:prSet/>
      <dgm:spPr/>
      <dgm:t>
        <a:bodyPr/>
        <a:lstStyle/>
        <a:p>
          <a:endParaRPr lang="ru-RU"/>
        </a:p>
      </dgm:t>
    </dgm:pt>
    <dgm:pt modelId="{FC0E8F8C-B0C9-4ADD-9EA2-74A08378C9C9}" type="sibTrans" cxnId="{B32C7DCE-7D18-4E52-AE23-61F8180CE2AC}">
      <dgm:prSet/>
      <dgm:spPr/>
      <dgm:t>
        <a:bodyPr/>
        <a:lstStyle/>
        <a:p>
          <a:endParaRPr lang="ru-RU"/>
        </a:p>
      </dgm:t>
    </dgm:pt>
    <dgm:pt modelId="{C6B7D81C-EE0D-4FC6-ADE1-EDD10EA380E3}">
      <dgm:prSet phldrT="[Текст]" custT="1"/>
      <dgm:spPr/>
      <dgm:t>
        <a:bodyPr/>
        <a:lstStyle/>
        <a:p>
          <a:r>
            <a:rPr lang="ru-RU" sz="1600" dirty="0" smtClean="0"/>
            <a:t>На основе федеральных стандартов спортивной подготовки  (</a:t>
          </a:r>
          <a:r>
            <a:rPr lang="ru-RU" sz="1600" b="1" dirty="0" smtClean="0"/>
            <a:t>принимаются по каждому виду спорта)</a:t>
          </a:r>
          <a:endParaRPr lang="ru-RU" sz="1600" dirty="0"/>
        </a:p>
      </dgm:t>
    </dgm:pt>
    <dgm:pt modelId="{E14DE531-8E88-41D8-96B7-31F98A669E6B}" type="parTrans" cxnId="{CEACCC67-1D37-4E9D-83AC-F1622D7FA11B}">
      <dgm:prSet/>
      <dgm:spPr/>
      <dgm:t>
        <a:bodyPr/>
        <a:lstStyle/>
        <a:p>
          <a:endParaRPr lang="ru-RU"/>
        </a:p>
      </dgm:t>
    </dgm:pt>
    <dgm:pt modelId="{F482039E-AD21-4092-B049-155F2D6BAECF}" type="sibTrans" cxnId="{CEACCC67-1D37-4E9D-83AC-F1622D7FA11B}">
      <dgm:prSet/>
      <dgm:spPr/>
      <dgm:t>
        <a:bodyPr/>
        <a:lstStyle/>
        <a:p>
          <a:endParaRPr lang="ru-RU"/>
        </a:p>
      </dgm:t>
    </dgm:pt>
    <dgm:pt modelId="{C50BC1A9-D485-4BED-82D8-258EBB1A5D9E}">
      <dgm:prSet phldrT="[Текст]"/>
      <dgm:spPr/>
      <dgm:t>
        <a:bodyPr/>
        <a:lstStyle/>
        <a:p>
          <a:r>
            <a:rPr lang="ru-RU" b="1" baseline="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предпрофессиональные программы</a:t>
          </a:r>
          <a:endParaRPr lang="ru-RU" b="1" baseline="0" dirty="0">
            <a:solidFill>
              <a:schemeClr val="bg2">
                <a:lumMod val="9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D089BA-E593-4899-B2E0-27C717D3C427}" type="parTrans" cxnId="{637A077D-7EC8-4BD6-B74B-CD9BFE9FCC29}">
      <dgm:prSet/>
      <dgm:spPr/>
      <dgm:t>
        <a:bodyPr/>
        <a:lstStyle/>
        <a:p>
          <a:endParaRPr lang="ru-RU"/>
        </a:p>
      </dgm:t>
    </dgm:pt>
    <dgm:pt modelId="{100C87CE-7187-415B-A21A-ED089DE35678}" type="sibTrans" cxnId="{637A077D-7EC8-4BD6-B74B-CD9BFE9FCC29}">
      <dgm:prSet/>
      <dgm:spPr/>
      <dgm:t>
        <a:bodyPr/>
        <a:lstStyle/>
        <a:p>
          <a:endParaRPr lang="ru-RU"/>
        </a:p>
      </dgm:t>
    </dgm:pt>
    <dgm:pt modelId="{B43523E2-9A43-4ED9-9016-FCDF85FE9693}">
      <dgm:prSet phldrT="[Текст]" custT="1"/>
      <dgm:spPr/>
      <dgm:t>
        <a:bodyPr/>
        <a:lstStyle/>
        <a:p>
          <a:r>
            <a:rPr lang="ru-RU" sz="1600" dirty="0" smtClean="0"/>
            <a:t>На основе ФГТ с учетом федеральных стандартов спортивной подготовки </a:t>
          </a:r>
          <a:r>
            <a:rPr lang="ru-RU" sz="1600" b="1" dirty="0" smtClean="0"/>
            <a:t>(ФГТ разрабатываются по группам видов спорта)</a:t>
          </a:r>
          <a:endParaRPr lang="ru-RU" sz="1600" dirty="0"/>
        </a:p>
      </dgm:t>
    </dgm:pt>
    <dgm:pt modelId="{149287EE-029B-42FF-923A-71B5F6CC1377}" type="parTrans" cxnId="{3F1265EA-A47C-45FB-A3F9-5EFB04D95AD9}">
      <dgm:prSet/>
      <dgm:spPr/>
      <dgm:t>
        <a:bodyPr/>
        <a:lstStyle/>
        <a:p>
          <a:endParaRPr lang="ru-RU"/>
        </a:p>
      </dgm:t>
    </dgm:pt>
    <dgm:pt modelId="{AB41A00E-7558-4E54-8539-87900D1D09D1}" type="sibTrans" cxnId="{3F1265EA-A47C-45FB-A3F9-5EFB04D95AD9}">
      <dgm:prSet/>
      <dgm:spPr/>
      <dgm:t>
        <a:bodyPr/>
        <a:lstStyle/>
        <a:p>
          <a:endParaRPr lang="ru-RU"/>
        </a:p>
      </dgm:t>
    </dgm:pt>
    <dgm:pt modelId="{3C297F72-B105-488F-A68D-F5A6FF821EB9}">
      <dgm:prSet phldrT="[Текст]"/>
      <dgm:spPr/>
      <dgm:t>
        <a:bodyPr/>
        <a:lstStyle/>
        <a:p>
          <a:r>
            <a:rPr lang="ru-RU" b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Общеразвивающие </a:t>
          </a:r>
          <a:r>
            <a:rPr lang="ru-RU" b="1" baseline="0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программы</a:t>
          </a:r>
          <a:endParaRPr lang="ru-RU" b="1" baseline="0" dirty="0">
            <a:solidFill>
              <a:schemeClr val="bg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ECD2EE-4A16-4469-883F-88E77E68DB99}" type="parTrans" cxnId="{CAF31682-299A-43B6-A3CA-EF75FE6184C8}">
      <dgm:prSet/>
      <dgm:spPr/>
      <dgm:t>
        <a:bodyPr/>
        <a:lstStyle/>
        <a:p>
          <a:endParaRPr lang="ru-RU"/>
        </a:p>
      </dgm:t>
    </dgm:pt>
    <dgm:pt modelId="{3B6BE8A6-BC29-458C-9DF1-D43935484CD3}" type="sibTrans" cxnId="{CAF31682-299A-43B6-A3CA-EF75FE6184C8}">
      <dgm:prSet/>
      <dgm:spPr/>
      <dgm:t>
        <a:bodyPr/>
        <a:lstStyle/>
        <a:p>
          <a:endParaRPr lang="ru-RU"/>
        </a:p>
      </dgm:t>
    </dgm:pt>
    <dgm:pt modelId="{431CA6D7-44B0-4602-9D14-B1CEE46E982C}">
      <dgm:prSet phldrT="[Текст]" custT="1"/>
      <dgm:spPr/>
      <dgm:t>
        <a:bodyPr/>
        <a:lstStyle/>
        <a:p>
          <a:r>
            <a:rPr lang="ru-RU" sz="1600" dirty="0" smtClean="0"/>
            <a:t>Устанавливаются общие требования к образовательным программам </a:t>
          </a:r>
          <a:r>
            <a:rPr lang="ru-RU" sz="1600" b="1" dirty="0" smtClean="0"/>
            <a:t>(Минспорт России  устанавливает особенности их реализации)</a:t>
          </a:r>
          <a:endParaRPr lang="ru-RU" sz="1600" dirty="0"/>
        </a:p>
      </dgm:t>
    </dgm:pt>
    <dgm:pt modelId="{BDD7C6DB-8A69-480B-BAB1-F0E8E24C980E}" type="parTrans" cxnId="{B5579356-C298-4FE5-80BF-8B7A58E2330B}">
      <dgm:prSet/>
      <dgm:spPr/>
      <dgm:t>
        <a:bodyPr/>
        <a:lstStyle/>
        <a:p>
          <a:endParaRPr lang="ru-RU"/>
        </a:p>
      </dgm:t>
    </dgm:pt>
    <dgm:pt modelId="{409AD65C-EC5F-4CFD-86F0-928C92EED4F0}" type="sibTrans" cxnId="{B5579356-C298-4FE5-80BF-8B7A58E2330B}">
      <dgm:prSet/>
      <dgm:spPr/>
      <dgm:t>
        <a:bodyPr/>
        <a:lstStyle/>
        <a:p>
          <a:endParaRPr lang="ru-RU"/>
        </a:p>
      </dgm:t>
    </dgm:pt>
    <dgm:pt modelId="{0D334DBB-527C-4655-B9B6-A638424532C5}">
      <dgm:prSet phldrT="[Текст]" custT="1"/>
      <dgm:spPr/>
      <dgm:t>
        <a:bodyPr/>
        <a:lstStyle/>
        <a:p>
          <a:endParaRPr lang="ru-RU" sz="1600" dirty="0"/>
        </a:p>
      </dgm:t>
    </dgm:pt>
    <dgm:pt modelId="{16609575-B337-4145-89F4-F011541F5B02}" type="parTrans" cxnId="{9CB049F7-1B5C-4FF1-970B-E1AE98C62EB7}">
      <dgm:prSet/>
      <dgm:spPr/>
      <dgm:t>
        <a:bodyPr/>
        <a:lstStyle/>
        <a:p>
          <a:endParaRPr lang="ru-RU"/>
        </a:p>
      </dgm:t>
    </dgm:pt>
    <dgm:pt modelId="{F9F14F3B-6CB6-4B15-ADBC-0E86F3447F53}" type="sibTrans" cxnId="{9CB049F7-1B5C-4FF1-970B-E1AE98C62EB7}">
      <dgm:prSet/>
      <dgm:spPr/>
      <dgm:t>
        <a:bodyPr/>
        <a:lstStyle/>
        <a:p>
          <a:endParaRPr lang="ru-RU"/>
        </a:p>
      </dgm:t>
    </dgm:pt>
    <dgm:pt modelId="{77BD075F-3E2B-4FD2-8010-9291D3A38F3E}">
      <dgm:prSet phldrT="[Текст]" custT="1"/>
      <dgm:spPr/>
      <dgm:t>
        <a:bodyPr/>
        <a:lstStyle/>
        <a:p>
          <a:endParaRPr lang="ru-RU" sz="1600" dirty="0"/>
        </a:p>
      </dgm:t>
    </dgm:pt>
    <dgm:pt modelId="{AFEBBD76-4B51-4563-913B-C58CCB0F784A}" type="parTrans" cxnId="{9DB29133-CB2A-4850-8710-65D5076AB4CF}">
      <dgm:prSet/>
      <dgm:spPr/>
      <dgm:t>
        <a:bodyPr/>
        <a:lstStyle/>
        <a:p>
          <a:endParaRPr lang="ru-RU"/>
        </a:p>
      </dgm:t>
    </dgm:pt>
    <dgm:pt modelId="{B6635F37-1745-4D4A-A780-83A65B72D0F6}" type="sibTrans" cxnId="{9DB29133-CB2A-4850-8710-65D5076AB4CF}">
      <dgm:prSet/>
      <dgm:spPr/>
      <dgm:t>
        <a:bodyPr/>
        <a:lstStyle/>
        <a:p>
          <a:endParaRPr lang="ru-RU"/>
        </a:p>
      </dgm:t>
    </dgm:pt>
    <dgm:pt modelId="{8F8113AE-8383-4A35-BB95-AFF21767F6A0}">
      <dgm:prSet phldrT="[Текст]" custT="1"/>
      <dgm:spPr/>
      <dgm:t>
        <a:bodyPr/>
        <a:lstStyle/>
        <a:p>
          <a:endParaRPr lang="ru-RU" sz="1600" dirty="0"/>
        </a:p>
      </dgm:t>
    </dgm:pt>
    <dgm:pt modelId="{E2971DDF-8919-4445-8AA6-4EF7746CBC03}" type="parTrans" cxnId="{5BD80425-5EF8-4E04-AE5B-A38E43B73441}">
      <dgm:prSet/>
      <dgm:spPr/>
      <dgm:t>
        <a:bodyPr/>
        <a:lstStyle/>
        <a:p>
          <a:endParaRPr lang="ru-RU"/>
        </a:p>
      </dgm:t>
    </dgm:pt>
    <dgm:pt modelId="{5BB5C1EF-F701-44B4-A959-F6787028130A}" type="sibTrans" cxnId="{5BD80425-5EF8-4E04-AE5B-A38E43B73441}">
      <dgm:prSet/>
      <dgm:spPr/>
      <dgm:t>
        <a:bodyPr/>
        <a:lstStyle/>
        <a:p>
          <a:endParaRPr lang="ru-RU"/>
        </a:p>
      </dgm:t>
    </dgm:pt>
    <dgm:pt modelId="{53743F2B-68D8-4CA0-B27E-A2BCD2C4056C}">
      <dgm:prSet phldrT="[Текст]" custT="1"/>
      <dgm:spPr/>
      <dgm:t>
        <a:bodyPr/>
        <a:lstStyle/>
        <a:p>
          <a:endParaRPr lang="ru-RU" sz="1600" dirty="0"/>
        </a:p>
      </dgm:t>
    </dgm:pt>
    <dgm:pt modelId="{044D781A-F5F8-4347-B4DD-A41858130B1A}" type="parTrans" cxnId="{3235A64D-2CE1-4836-87F2-9B30D2FAF232}">
      <dgm:prSet/>
      <dgm:spPr/>
      <dgm:t>
        <a:bodyPr/>
        <a:lstStyle/>
        <a:p>
          <a:endParaRPr lang="ru-RU"/>
        </a:p>
      </dgm:t>
    </dgm:pt>
    <dgm:pt modelId="{68075D2A-2582-481F-820A-3D4671FB5EB1}" type="sibTrans" cxnId="{3235A64D-2CE1-4836-87F2-9B30D2FAF232}">
      <dgm:prSet/>
      <dgm:spPr/>
      <dgm:t>
        <a:bodyPr/>
        <a:lstStyle/>
        <a:p>
          <a:endParaRPr lang="ru-RU"/>
        </a:p>
      </dgm:t>
    </dgm:pt>
    <dgm:pt modelId="{97BB5B73-136F-47ED-9995-C3CD6C78E56F}" type="pres">
      <dgm:prSet presAssocID="{B08945CB-3C1B-4CD2-9A9A-D1F80436544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3AB2B0-EE18-401C-820E-35318A8BCCC8}" type="pres">
      <dgm:prSet presAssocID="{CC8F9067-57F9-4C80-89EA-75B412C6C49E}" presName="circle1" presStyleLbl="node1" presStyleIdx="0" presStyleCnt="3" custScaleX="43501" custScaleY="25380" custLinFactNeighborX="203" custLinFactNeighborY="2409"/>
      <dgm:spPr>
        <a:prstGeom prst="notchedRightArrow">
          <a:avLst/>
        </a:prstGeom>
      </dgm:spPr>
      <dgm:t>
        <a:bodyPr/>
        <a:lstStyle/>
        <a:p>
          <a:endParaRPr lang="ru-RU"/>
        </a:p>
      </dgm:t>
    </dgm:pt>
    <dgm:pt modelId="{213B3835-DE47-4A51-ADD0-E2F987CB3096}" type="pres">
      <dgm:prSet presAssocID="{CC8F9067-57F9-4C80-89EA-75B412C6C49E}" presName="space" presStyleCnt="0"/>
      <dgm:spPr/>
    </dgm:pt>
    <dgm:pt modelId="{E3528B55-8B49-4E4E-93A7-61C7E31189CD}" type="pres">
      <dgm:prSet presAssocID="{CC8F9067-57F9-4C80-89EA-75B412C6C49E}" presName="rect1" presStyleLbl="alignAcc1" presStyleIdx="0" presStyleCnt="3" custScaleX="110694" custScaleY="102870" custLinFactNeighborX="-1835" custLinFactNeighborY="-461"/>
      <dgm:spPr/>
      <dgm:t>
        <a:bodyPr/>
        <a:lstStyle/>
        <a:p>
          <a:endParaRPr lang="ru-RU"/>
        </a:p>
      </dgm:t>
    </dgm:pt>
    <dgm:pt modelId="{01806E15-D976-4A09-B02A-4F0B6D2EDFC1}" type="pres">
      <dgm:prSet presAssocID="{C50BC1A9-D485-4BED-82D8-258EBB1A5D9E}" presName="vertSpace2" presStyleLbl="node1" presStyleIdx="0" presStyleCnt="3"/>
      <dgm:spPr/>
    </dgm:pt>
    <dgm:pt modelId="{392927D4-A3A1-4597-B30B-607A7060383A}" type="pres">
      <dgm:prSet presAssocID="{C50BC1A9-D485-4BED-82D8-258EBB1A5D9E}" presName="circle2" presStyleLbl="node1" presStyleIdx="1" presStyleCnt="3" custScaleX="66091" custScaleY="39599" custLinFactNeighborX="-26612" custLinFactNeighborY="12745"/>
      <dgm:spPr>
        <a:prstGeom prst="notchedRightArrow">
          <a:avLst/>
        </a:prstGeom>
      </dgm:spPr>
      <dgm:t>
        <a:bodyPr/>
        <a:lstStyle/>
        <a:p>
          <a:endParaRPr lang="ru-RU"/>
        </a:p>
      </dgm:t>
    </dgm:pt>
    <dgm:pt modelId="{DF9ED92D-479E-4F6B-B496-0112C169AB37}" type="pres">
      <dgm:prSet presAssocID="{C50BC1A9-D485-4BED-82D8-258EBB1A5D9E}" presName="rect2" presStyleLbl="alignAcc1" presStyleIdx="1" presStyleCnt="3" custScaleX="110348" custLinFactNeighborX="-2784" custLinFactNeighborY="-1351"/>
      <dgm:spPr/>
      <dgm:t>
        <a:bodyPr/>
        <a:lstStyle/>
        <a:p>
          <a:endParaRPr lang="ru-RU"/>
        </a:p>
      </dgm:t>
    </dgm:pt>
    <dgm:pt modelId="{2A892D72-AC6C-40B1-A524-6CEAB9F6021F}" type="pres">
      <dgm:prSet presAssocID="{3C297F72-B105-488F-A68D-F5A6FF821EB9}" presName="vertSpace3" presStyleLbl="node1" presStyleIdx="1" presStyleCnt="3"/>
      <dgm:spPr/>
    </dgm:pt>
    <dgm:pt modelId="{9A184F78-D979-4FAD-BA99-293D362CF304}" type="pres">
      <dgm:prSet presAssocID="{3C297F72-B105-488F-A68D-F5A6FF821EB9}" presName="circle3" presStyleLbl="node1" presStyleIdx="2" presStyleCnt="3" custScaleX="130137" custScaleY="72779" custLinFactNeighborX="-86573" custLinFactNeighborY="56764"/>
      <dgm:spPr>
        <a:prstGeom prst="notchedRightArrow">
          <a:avLst/>
        </a:prstGeom>
      </dgm:spPr>
      <dgm:t>
        <a:bodyPr/>
        <a:lstStyle/>
        <a:p>
          <a:endParaRPr lang="ru-RU"/>
        </a:p>
      </dgm:t>
    </dgm:pt>
    <dgm:pt modelId="{6F1F79A6-4C7A-4157-9A72-D69AB7B34503}" type="pres">
      <dgm:prSet presAssocID="{3C297F72-B105-488F-A68D-F5A6FF821EB9}" presName="rect3" presStyleLbl="alignAcc1" presStyleIdx="2" presStyleCnt="3" custScaleX="113413" custScaleY="108676" custLinFactNeighborX="-1296" custLinFactNeighborY="43223"/>
      <dgm:spPr/>
      <dgm:t>
        <a:bodyPr/>
        <a:lstStyle/>
        <a:p>
          <a:endParaRPr lang="ru-RU"/>
        </a:p>
      </dgm:t>
    </dgm:pt>
    <dgm:pt modelId="{63842DAC-98BD-49BB-967B-59BDA01FFD83}" type="pres">
      <dgm:prSet presAssocID="{CC8F9067-57F9-4C80-89EA-75B412C6C49E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84159-EBCB-417B-A6FD-3950FAF1EF20}" type="pres">
      <dgm:prSet presAssocID="{CC8F9067-57F9-4C80-89EA-75B412C6C49E}" presName="rect1ChTx" presStyleLbl="alignAcc1" presStyleIdx="2" presStyleCnt="3" custScaleX="118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0EF5A-6663-41F7-B811-C45AB4A5359A}" type="pres">
      <dgm:prSet presAssocID="{C50BC1A9-D485-4BED-82D8-258EBB1A5D9E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22030-91A3-450A-A6A7-D2F75795F96F}" type="pres">
      <dgm:prSet presAssocID="{C50BC1A9-D485-4BED-82D8-258EBB1A5D9E}" presName="rect2ChTx" presStyleLbl="alignAcc1" presStyleIdx="2" presStyleCnt="3" custScaleX="114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9A85D-E1E0-4BD7-BBF1-4F0E28DA6858}" type="pres">
      <dgm:prSet presAssocID="{3C297F72-B105-488F-A68D-F5A6FF821EB9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FDAF4-262B-4D65-AD77-F027C2EEFBFA}" type="pres">
      <dgm:prSet presAssocID="{3C297F72-B105-488F-A68D-F5A6FF821EB9}" presName="rect3ChTx" presStyleLbl="alignAcc1" presStyleIdx="2" presStyleCnt="3" custScaleX="119668" custScaleY="166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19A712-CF7E-4761-9678-859187D496EE}" type="presOf" srcId="{B08945CB-3C1B-4CD2-9A9A-D1F80436544F}" destId="{97BB5B73-136F-47ED-9995-C3CD6C78E56F}" srcOrd="0" destOrd="0" presId="urn:microsoft.com/office/officeart/2005/8/layout/target3"/>
    <dgm:cxn modelId="{CAF31682-299A-43B6-A3CA-EF75FE6184C8}" srcId="{B08945CB-3C1B-4CD2-9A9A-D1F80436544F}" destId="{3C297F72-B105-488F-A68D-F5A6FF821EB9}" srcOrd="2" destOrd="0" parTransId="{D3ECD2EE-4A16-4469-883F-88E77E68DB99}" sibTransId="{3B6BE8A6-BC29-458C-9DF1-D43935484CD3}"/>
    <dgm:cxn modelId="{DAA3258A-4EA3-4F40-A031-A44C7B2F685F}" type="presOf" srcId="{CC8F9067-57F9-4C80-89EA-75B412C6C49E}" destId="{63842DAC-98BD-49BB-967B-59BDA01FFD83}" srcOrd="1" destOrd="0" presId="urn:microsoft.com/office/officeart/2005/8/layout/target3"/>
    <dgm:cxn modelId="{EA79DBF2-B9EF-42E7-B095-64794258E8F3}" type="presOf" srcId="{0D334DBB-527C-4655-B9B6-A638424532C5}" destId="{6D9FDAF4-262B-4D65-AD77-F027C2EEFBFA}" srcOrd="0" destOrd="0" presId="urn:microsoft.com/office/officeart/2005/8/layout/target3"/>
    <dgm:cxn modelId="{0D37BF0F-0E52-4E5D-B315-090104C6923B}" type="presOf" srcId="{C50BC1A9-D485-4BED-82D8-258EBB1A5D9E}" destId="{DF9ED92D-479E-4F6B-B496-0112C169AB37}" srcOrd="0" destOrd="0" presId="urn:microsoft.com/office/officeart/2005/8/layout/target3"/>
    <dgm:cxn modelId="{625D1AD6-9FC8-4A8E-A809-6FB60E9AC74B}" type="presOf" srcId="{CC8F9067-57F9-4C80-89EA-75B412C6C49E}" destId="{E3528B55-8B49-4E4E-93A7-61C7E31189CD}" srcOrd="0" destOrd="0" presId="urn:microsoft.com/office/officeart/2005/8/layout/target3"/>
    <dgm:cxn modelId="{7276B57B-5A11-4A76-BFB0-4A7E3814470A}" type="presOf" srcId="{3C297F72-B105-488F-A68D-F5A6FF821EB9}" destId="{0919A85D-E1E0-4BD7-BBF1-4F0E28DA6858}" srcOrd="1" destOrd="0" presId="urn:microsoft.com/office/officeart/2005/8/layout/target3"/>
    <dgm:cxn modelId="{8831E49B-5058-4B47-AEE4-EF434B155881}" type="presOf" srcId="{8F8113AE-8383-4A35-BB95-AFF21767F6A0}" destId="{6D9FDAF4-262B-4D65-AD77-F027C2EEFBFA}" srcOrd="0" destOrd="2" presId="urn:microsoft.com/office/officeart/2005/8/layout/target3"/>
    <dgm:cxn modelId="{FF118B9C-365F-4B9F-8922-96BF67C5F0E4}" type="presOf" srcId="{3C297F72-B105-488F-A68D-F5A6FF821EB9}" destId="{6F1F79A6-4C7A-4157-9A72-D69AB7B34503}" srcOrd="0" destOrd="0" presId="urn:microsoft.com/office/officeart/2005/8/layout/target3"/>
    <dgm:cxn modelId="{637A077D-7EC8-4BD6-B74B-CD9BFE9FCC29}" srcId="{B08945CB-3C1B-4CD2-9A9A-D1F80436544F}" destId="{C50BC1A9-D485-4BED-82D8-258EBB1A5D9E}" srcOrd="1" destOrd="0" parTransId="{51D089BA-E593-4899-B2E0-27C717D3C427}" sibTransId="{100C87CE-7187-415B-A21A-ED089DE35678}"/>
    <dgm:cxn modelId="{9CAFB370-7F0E-4D5A-A9C0-31F3ACB609CC}" type="presOf" srcId="{C6B7D81C-EE0D-4FC6-ADE1-EDD10EA380E3}" destId="{32484159-EBCB-417B-A6FD-3950FAF1EF20}" srcOrd="0" destOrd="0" presId="urn:microsoft.com/office/officeart/2005/8/layout/target3"/>
    <dgm:cxn modelId="{B5579356-C298-4FE5-80BF-8B7A58E2330B}" srcId="{3C297F72-B105-488F-A68D-F5A6FF821EB9}" destId="{431CA6D7-44B0-4602-9D14-B1CEE46E982C}" srcOrd="3" destOrd="0" parTransId="{BDD7C6DB-8A69-480B-BAB1-F0E8E24C980E}" sibTransId="{409AD65C-EC5F-4CFD-86F0-928C92EED4F0}"/>
    <dgm:cxn modelId="{CEACCC67-1D37-4E9D-83AC-F1622D7FA11B}" srcId="{CC8F9067-57F9-4C80-89EA-75B412C6C49E}" destId="{C6B7D81C-EE0D-4FC6-ADE1-EDD10EA380E3}" srcOrd="0" destOrd="0" parTransId="{E14DE531-8E88-41D8-96B7-31F98A669E6B}" sibTransId="{F482039E-AD21-4092-B049-155F2D6BAECF}"/>
    <dgm:cxn modelId="{3235A64D-2CE1-4836-87F2-9B30D2FAF232}" srcId="{C50BC1A9-D485-4BED-82D8-258EBB1A5D9E}" destId="{53743F2B-68D8-4CA0-B27E-A2BCD2C4056C}" srcOrd="0" destOrd="0" parTransId="{044D781A-F5F8-4347-B4DD-A41858130B1A}" sibTransId="{68075D2A-2582-481F-820A-3D4671FB5EB1}"/>
    <dgm:cxn modelId="{9CB049F7-1B5C-4FF1-970B-E1AE98C62EB7}" srcId="{3C297F72-B105-488F-A68D-F5A6FF821EB9}" destId="{0D334DBB-527C-4655-B9B6-A638424532C5}" srcOrd="0" destOrd="0" parTransId="{16609575-B337-4145-89F4-F011541F5B02}" sibTransId="{F9F14F3B-6CB6-4B15-ADBC-0E86F3447F53}"/>
    <dgm:cxn modelId="{827AA080-311E-475B-8C01-69090E845AE9}" type="presOf" srcId="{53743F2B-68D8-4CA0-B27E-A2BCD2C4056C}" destId="{5C522030-91A3-450A-A6A7-D2F75795F96F}" srcOrd="0" destOrd="0" presId="urn:microsoft.com/office/officeart/2005/8/layout/target3"/>
    <dgm:cxn modelId="{3F1265EA-A47C-45FB-A3F9-5EFB04D95AD9}" srcId="{C50BC1A9-D485-4BED-82D8-258EBB1A5D9E}" destId="{B43523E2-9A43-4ED9-9016-FCDF85FE9693}" srcOrd="1" destOrd="0" parTransId="{149287EE-029B-42FF-923A-71B5F6CC1377}" sibTransId="{AB41A00E-7558-4E54-8539-87900D1D09D1}"/>
    <dgm:cxn modelId="{A9B38F33-8542-4CF2-BBDE-EFEE48230692}" type="presOf" srcId="{B43523E2-9A43-4ED9-9016-FCDF85FE9693}" destId="{5C522030-91A3-450A-A6A7-D2F75795F96F}" srcOrd="0" destOrd="1" presId="urn:microsoft.com/office/officeart/2005/8/layout/target3"/>
    <dgm:cxn modelId="{B32C7DCE-7D18-4E52-AE23-61F8180CE2AC}" srcId="{B08945CB-3C1B-4CD2-9A9A-D1F80436544F}" destId="{CC8F9067-57F9-4C80-89EA-75B412C6C49E}" srcOrd="0" destOrd="0" parTransId="{010E2503-D37F-4B78-8D5A-40582565F368}" sibTransId="{FC0E8F8C-B0C9-4ADD-9EA2-74A08378C9C9}"/>
    <dgm:cxn modelId="{B1037F39-32E8-4B71-8DCC-A3B5A7FCFF63}" type="presOf" srcId="{431CA6D7-44B0-4602-9D14-B1CEE46E982C}" destId="{6D9FDAF4-262B-4D65-AD77-F027C2EEFBFA}" srcOrd="0" destOrd="3" presId="urn:microsoft.com/office/officeart/2005/8/layout/target3"/>
    <dgm:cxn modelId="{9DB29133-CB2A-4850-8710-65D5076AB4CF}" srcId="{3C297F72-B105-488F-A68D-F5A6FF821EB9}" destId="{77BD075F-3E2B-4FD2-8010-9291D3A38F3E}" srcOrd="1" destOrd="0" parTransId="{AFEBBD76-4B51-4563-913B-C58CCB0F784A}" sibTransId="{B6635F37-1745-4D4A-A780-83A65B72D0F6}"/>
    <dgm:cxn modelId="{5BD80425-5EF8-4E04-AE5B-A38E43B73441}" srcId="{3C297F72-B105-488F-A68D-F5A6FF821EB9}" destId="{8F8113AE-8383-4A35-BB95-AFF21767F6A0}" srcOrd="2" destOrd="0" parTransId="{E2971DDF-8919-4445-8AA6-4EF7746CBC03}" sibTransId="{5BB5C1EF-F701-44B4-A959-F6787028130A}"/>
    <dgm:cxn modelId="{E1622235-1472-40D5-952A-FCBA21079471}" type="presOf" srcId="{C50BC1A9-D485-4BED-82D8-258EBB1A5D9E}" destId="{7A60EF5A-6663-41F7-B811-C45AB4A5359A}" srcOrd="1" destOrd="0" presId="urn:microsoft.com/office/officeart/2005/8/layout/target3"/>
    <dgm:cxn modelId="{23890B5E-170A-469D-9793-9E6ACF35091E}" type="presOf" srcId="{77BD075F-3E2B-4FD2-8010-9291D3A38F3E}" destId="{6D9FDAF4-262B-4D65-AD77-F027C2EEFBFA}" srcOrd="0" destOrd="1" presId="urn:microsoft.com/office/officeart/2005/8/layout/target3"/>
    <dgm:cxn modelId="{46CAC23C-26D6-4D76-8415-4EAB13927796}" type="presParOf" srcId="{97BB5B73-136F-47ED-9995-C3CD6C78E56F}" destId="{2B3AB2B0-EE18-401C-820E-35318A8BCCC8}" srcOrd="0" destOrd="0" presId="urn:microsoft.com/office/officeart/2005/8/layout/target3"/>
    <dgm:cxn modelId="{F5A11722-379C-4165-A96F-88F14977BFF9}" type="presParOf" srcId="{97BB5B73-136F-47ED-9995-C3CD6C78E56F}" destId="{213B3835-DE47-4A51-ADD0-E2F987CB3096}" srcOrd="1" destOrd="0" presId="urn:microsoft.com/office/officeart/2005/8/layout/target3"/>
    <dgm:cxn modelId="{B668F179-808E-4727-80CD-A80E253B33DD}" type="presParOf" srcId="{97BB5B73-136F-47ED-9995-C3CD6C78E56F}" destId="{E3528B55-8B49-4E4E-93A7-61C7E31189CD}" srcOrd="2" destOrd="0" presId="urn:microsoft.com/office/officeart/2005/8/layout/target3"/>
    <dgm:cxn modelId="{9707B6A3-73BD-4953-A968-67FCB7BB45C8}" type="presParOf" srcId="{97BB5B73-136F-47ED-9995-C3CD6C78E56F}" destId="{01806E15-D976-4A09-B02A-4F0B6D2EDFC1}" srcOrd="3" destOrd="0" presId="urn:microsoft.com/office/officeart/2005/8/layout/target3"/>
    <dgm:cxn modelId="{0826E909-6B26-41DA-99AB-A4512E85DED5}" type="presParOf" srcId="{97BB5B73-136F-47ED-9995-C3CD6C78E56F}" destId="{392927D4-A3A1-4597-B30B-607A7060383A}" srcOrd="4" destOrd="0" presId="urn:microsoft.com/office/officeart/2005/8/layout/target3"/>
    <dgm:cxn modelId="{3B237302-E41D-4E5B-81AB-FF5F0812F84E}" type="presParOf" srcId="{97BB5B73-136F-47ED-9995-C3CD6C78E56F}" destId="{DF9ED92D-479E-4F6B-B496-0112C169AB37}" srcOrd="5" destOrd="0" presId="urn:microsoft.com/office/officeart/2005/8/layout/target3"/>
    <dgm:cxn modelId="{0D269486-2017-4E72-B45C-7E6E77B9F286}" type="presParOf" srcId="{97BB5B73-136F-47ED-9995-C3CD6C78E56F}" destId="{2A892D72-AC6C-40B1-A524-6CEAB9F6021F}" srcOrd="6" destOrd="0" presId="urn:microsoft.com/office/officeart/2005/8/layout/target3"/>
    <dgm:cxn modelId="{BA140765-13D8-4A5E-9CBA-AB512DABF210}" type="presParOf" srcId="{97BB5B73-136F-47ED-9995-C3CD6C78E56F}" destId="{9A184F78-D979-4FAD-BA99-293D362CF304}" srcOrd="7" destOrd="0" presId="urn:microsoft.com/office/officeart/2005/8/layout/target3"/>
    <dgm:cxn modelId="{B0DCA649-3EF9-4F35-B408-323EBA90589D}" type="presParOf" srcId="{97BB5B73-136F-47ED-9995-C3CD6C78E56F}" destId="{6F1F79A6-4C7A-4157-9A72-D69AB7B34503}" srcOrd="8" destOrd="0" presId="urn:microsoft.com/office/officeart/2005/8/layout/target3"/>
    <dgm:cxn modelId="{47DE40F5-E99D-4509-9BF7-5C74CED665FE}" type="presParOf" srcId="{97BB5B73-136F-47ED-9995-C3CD6C78E56F}" destId="{63842DAC-98BD-49BB-967B-59BDA01FFD83}" srcOrd="9" destOrd="0" presId="urn:microsoft.com/office/officeart/2005/8/layout/target3"/>
    <dgm:cxn modelId="{0C7F2EF2-AC99-4D4F-9555-0DD28713981A}" type="presParOf" srcId="{97BB5B73-136F-47ED-9995-C3CD6C78E56F}" destId="{32484159-EBCB-417B-A6FD-3950FAF1EF20}" srcOrd="10" destOrd="0" presId="urn:microsoft.com/office/officeart/2005/8/layout/target3"/>
    <dgm:cxn modelId="{1CED6ED1-21F2-4AAF-9741-ECD36F6127DD}" type="presParOf" srcId="{97BB5B73-136F-47ED-9995-C3CD6C78E56F}" destId="{7A60EF5A-6663-41F7-B811-C45AB4A5359A}" srcOrd="11" destOrd="0" presId="urn:microsoft.com/office/officeart/2005/8/layout/target3"/>
    <dgm:cxn modelId="{C39D9B1E-626B-468B-9811-2E9653B884B4}" type="presParOf" srcId="{97BB5B73-136F-47ED-9995-C3CD6C78E56F}" destId="{5C522030-91A3-450A-A6A7-D2F75795F96F}" srcOrd="12" destOrd="0" presId="urn:microsoft.com/office/officeart/2005/8/layout/target3"/>
    <dgm:cxn modelId="{B96E4894-D295-4472-B26B-CFBC738BD7BE}" type="presParOf" srcId="{97BB5B73-136F-47ED-9995-C3CD6C78E56F}" destId="{0919A85D-E1E0-4BD7-BBF1-4F0E28DA6858}" srcOrd="13" destOrd="0" presId="urn:microsoft.com/office/officeart/2005/8/layout/target3"/>
    <dgm:cxn modelId="{3D74D291-15D5-40D7-BE1F-1D5C11290041}" type="presParOf" srcId="{97BB5B73-136F-47ED-9995-C3CD6C78E56F}" destId="{6D9FDAF4-262B-4D65-AD77-F027C2EEFBFA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810C6D-911D-4112-9733-4B94FFC4C2A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FCC66D-6C0E-4C5A-A29B-440754A89A3B}">
      <dgm:prSet phldrT="[Текст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aseline="0" dirty="0" smtClean="0">
              <a:solidFill>
                <a:srgbClr val="FFFF00"/>
              </a:solidFill>
            </a:rPr>
            <a:t>1 модуль</a:t>
          </a:r>
          <a:endParaRPr lang="ru-RU" baseline="0" dirty="0">
            <a:solidFill>
              <a:srgbClr val="FFFF00"/>
            </a:solidFill>
          </a:endParaRPr>
        </a:p>
      </dgm:t>
    </dgm:pt>
    <dgm:pt modelId="{AE10C53E-9465-4E99-97E5-39691FCD5A72}" type="parTrans" cxnId="{5F5E779B-B8C9-4828-85DD-AF6ED2CFDDB3}">
      <dgm:prSet/>
      <dgm:spPr/>
      <dgm:t>
        <a:bodyPr/>
        <a:lstStyle/>
        <a:p>
          <a:endParaRPr lang="ru-RU"/>
        </a:p>
      </dgm:t>
    </dgm:pt>
    <dgm:pt modelId="{42F43C3A-8925-4394-AB1D-84C9B8A82549}" type="sibTrans" cxnId="{5F5E779B-B8C9-4828-85DD-AF6ED2CFDDB3}">
      <dgm:prSet/>
      <dgm:spPr/>
      <dgm:t>
        <a:bodyPr/>
        <a:lstStyle/>
        <a:p>
          <a:endParaRPr lang="ru-RU"/>
        </a:p>
      </dgm:t>
    </dgm:pt>
    <dgm:pt modelId="{FFB4602E-8DFC-4CD9-922D-19E3158FD968}">
      <dgm:prSet phldrT="[Текст]" custT="1"/>
      <dgm:spPr/>
      <dgm:t>
        <a:bodyPr/>
        <a:lstStyle/>
        <a:p>
          <a:pPr algn="l"/>
          <a:endParaRPr lang="ru-RU" sz="2000" dirty="0" smtClean="0">
            <a:solidFill>
              <a:schemeClr val="tx1"/>
            </a:solidFill>
          </a:endParaRPr>
        </a:p>
        <a:p>
          <a:pPr algn="ctr"/>
          <a:r>
            <a:rPr lang="ru-RU" sz="1800" dirty="0" smtClean="0">
              <a:solidFill>
                <a:schemeClr val="tx1"/>
              </a:solidFill>
            </a:rPr>
            <a:t>Теория и методика физической культуры и спорта</a:t>
          </a:r>
          <a:endParaRPr lang="ru-RU" sz="1800" dirty="0">
            <a:solidFill>
              <a:schemeClr val="tx1"/>
            </a:solidFill>
          </a:endParaRPr>
        </a:p>
      </dgm:t>
    </dgm:pt>
    <dgm:pt modelId="{5C72BCB1-329E-46AE-B487-835E93D9D9E4}" type="parTrans" cxnId="{F38F12A5-A4C1-4092-A186-531AEBFDA0D9}">
      <dgm:prSet/>
      <dgm:spPr/>
      <dgm:t>
        <a:bodyPr/>
        <a:lstStyle/>
        <a:p>
          <a:endParaRPr lang="ru-RU"/>
        </a:p>
      </dgm:t>
    </dgm:pt>
    <dgm:pt modelId="{B250FA39-09E3-427D-824B-F31205722823}" type="sibTrans" cxnId="{F38F12A5-A4C1-4092-A186-531AEBFDA0D9}">
      <dgm:prSet/>
      <dgm:spPr/>
      <dgm:t>
        <a:bodyPr/>
        <a:lstStyle/>
        <a:p>
          <a:endParaRPr lang="ru-RU"/>
        </a:p>
      </dgm:t>
    </dgm:pt>
    <dgm:pt modelId="{560DBA33-063A-403C-ABC0-C75642D45D76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aseline="0" dirty="0" smtClean="0">
              <a:solidFill>
                <a:srgbClr val="FFFF00"/>
              </a:solidFill>
            </a:rPr>
            <a:t>3 модуль</a:t>
          </a:r>
          <a:endParaRPr lang="ru-RU" baseline="0" dirty="0">
            <a:solidFill>
              <a:srgbClr val="FFFF00"/>
            </a:solidFill>
          </a:endParaRPr>
        </a:p>
      </dgm:t>
    </dgm:pt>
    <dgm:pt modelId="{14EF35B7-0598-4DBA-A1A5-42EFAAB47B4A}" type="parTrans" cxnId="{C94F3333-DE01-4FD9-98B1-26BECDDCAF80}">
      <dgm:prSet/>
      <dgm:spPr/>
      <dgm:t>
        <a:bodyPr/>
        <a:lstStyle/>
        <a:p>
          <a:endParaRPr lang="ru-RU"/>
        </a:p>
      </dgm:t>
    </dgm:pt>
    <dgm:pt modelId="{71ABA8A2-AFE3-43EE-A1D6-2194E6436AF3}" type="sibTrans" cxnId="{C94F3333-DE01-4FD9-98B1-26BECDDCAF80}">
      <dgm:prSet/>
      <dgm:spPr/>
      <dgm:t>
        <a:bodyPr/>
        <a:lstStyle/>
        <a:p>
          <a:endParaRPr lang="ru-RU"/>
        </a:p>
      </dgm:t>
    </dgm:pt>
    <dgm:pt modelId="{E7A43967-7690-4E05-91A8-E61674B8BFFD}">
      <dgm:prSet phldrT="[Текст]" custT="1"/>
      <dgm:spPr/>
      <dgm:t>
        <a:bodyPr/>
        <a:lstStyle/>
        <a:p>
          <a:endParaRPr lang="ru-RU" sz="2800" dirty="0" smtClean="0"/>
        </a:p>
        <a:p>
          <a:endParaRPr lang="ru-RU" sz="2000" dirty="0" smtClean="0">
            <a:solidFill>
              <a:schemeClr val="tx1"/>
            </a:solidFill>
          </a:endParaRPr>
        </a:p>
        <a:p>
          <a:endParaRPr lang="ru-RU" sz="2000" dirty="0" smtClean="0">
            <a:solidFill>
              <a:schemeClr val="tx1"/>
            </a:solidFill>
          </a:endParaRPr>
        </a:p>
        <a:p>
          <a:r>
            <a:rPr lang="ru-RU" sz="1800" dirty="0" smtClean="0">
              <a:solidFill>
                <a:schemeClr val="tx1"/>
              </a:solidFill>
            </a:rPr>
            <a:t>Избранный вид спорта</a:t>
          </a:r>
          <a:endParaRPr lang="ru-RU" sz="1800" dirty="0">
            <a:solidFill>
              <a:schemeClr val="tx1"/>
            </a:solidFill>
          </a:endParaRPr>
        </a:p>
      </dgm:t>
    </dgm:pt>
    <dgm:pt modelId="{40004FE8-0798-42CB-8276-DAD4DE0C098E}" type="parTrans" cxnId="{7388AD4A-7C1F-426B-8320-FFED512FBD76}">
      <dgm:prSet/>
      <dgm:spPr/>
      <dgm:t>
        <a:bodyPr/>
        <a:lstStyle/>
        <a:p>
          <a:endParaRPr lang="ru-RU"/>
        </a:p>
      </dgm:t>
    </dgm:pt>
    <dgm:pt modelId="{8A93E573-B32A-4190-A5F9-A9C6C8F434FF}" type="sibTrans" cxnId="{7388AD4A-7C1F-426B-8320-FFED512FBD76}">
      <dgm:prSet/>
      <dgm:spPr/>
      <dgm:t>
        <a:bodyPr/>
        <a:lstStyle/>
        <a:p>
          <a:endParaRPr lang="ru-RU"/>
        </a:p>
      </dgm:t>
    </dgm:pt>
    <dgm:pt modelId="{174D5735-28FD-4E07-A0F7-768A2C42C356}">
      <dgm:prSet phldrT="[Текст]"/>
      <dgm:spPr>
        <a:solidFill>
          <a:srgbClr val="F828CB"/>
        </a:solidFill>
      </dgm:spPr>
      <dgm:t>
        <a:bodyPr/>
        <a:lstStyle/>
        <a:p>
          <a:r>
            <a:rPr lang="ru-RU" baseline="0" dirty="0" smtClean="0">
              <a:solidFill>
                <a:srgbClr val="FFFF00"/>
              </a:solidFill>
            </a:rPr>
            <a:t>4 модуль</a:t>
          </a:r>
          <a:endParaRPr lang="ru-RU" baseline="0" dirty="0">
            <a:solidFill>
              <a:srgbClr val="FFFF00"/>
            </a:solidFill>
          </a:endParaRPr>
        </a:p>
      </dgm:t>
    </dgm:pt>
    <dgm:pt modelId="{A6BC8915-0E14-4099-8BE3-FF0C5534D687}" type="parTrans" cxnId="{85C46342-7F7C-4811-8223-03E1B8285484}">
      <dgm:prSet/>
      <dgm:spPr/>
      <dgm:t>
        <a:bodyPr/>
        <a:lstStyle/>
        <a:p>
          <a:endParaRPr lang="ru-RU"/>
        </a:p>
      </dgm:t>
    </dgm:pt>
    <dgm:pt modelId="{D5A13766-B76E-4C59-AF36-AE3A3A857A7B}" type="sibTrans" cxnId="{85C46342-7F7C-4811-8223-03E1B8285484}">
      <dgm:prSet/>
      <dgm:spPr/>
      <dgm:t>
        <a:bodyPr/>
        <a:lstStyle/>
        <a:p>
          <a:endParaRPr lang="ru-RU"/>
        </a:p>
      </dgm:t>
    </dgm:pt>
    <dgm:pt modelId="{0668FDDF-A8B5-48F5-9298-2F393D4BA135}">
      <dgm:prSet phldrT="[Текст]" custT="1"/>
      <dgm:spPr/>
      <dgm:t>
        <a:bodyPr/>
        <a:lstStyle/>
        <a:p>
          <a:endParaRPr lang="ru-RU" sz="1100" b="1" dirty="0" smtClean="0">
            <a:solidFill>
              <a:schemeClr val="tx1"/>
            </a:solidFill>
          </a:endParaRPr>
        </a:p>
        <a:p>
          <a:r>
            <a:rPr lang="ru-RU" sz="1600" b="1" dirty="0" smtClean="0">
              <a:solidFill>
                <a:schemeClr val="tx1"/>
              </a:solidFill>
            </a:rPr>
            <a:t>Предметная область </a:t>
          </a:r>
          <a:r>
            <a:rPr lang="ru-RU" sz="1600" dirty="0" smtClean="0">
              <a:solidFill>
                <a:schemeClr val="tx1"/>
              </a:solidFill>
            </a:rPr>
            <a:t>– отличительная для каждой группы видов спорта, </a:t>
          </a:r>
        </a:p>
        <a:p>
          <a:r>
            <a:rPr lang="ru-RU" sz="1100" dirty="0" smtClean="0">
              <a:solidFill>
                <a:schemeClr val="tx1"/>
              </a:solidFill>
            </a:rPr>
            <a:t>Например: «Хореографическая и (или)  акробатическая подготовка» для сложно-координационных видов спорта»</a:t>
          </a:r>
        </a:p>
        <a:p>
          <a:endParaRPr lang="ru-RU" sz="1100" dirty="0"/>
        </a:p>
      </dgm:t>
    </dgm:pt>
    <dgm:pt modelId="{9A43E2A9-EFA1-4AE6-ABBC-AE54FAAF7774}" type="parTrans" cxnId="{204BE147-783D-4C2C-B691-A4370BB77A2D}">
      <dgm:prSet/>
      <dgm:spPr/>
      <dgm:t>
        <a:bodyPr/>
        <a:lstStyle/>
        <a:p>
          <a:endParaRPr lang="ru-RU"/>
        </a:p>
      </dgm:t>
    </dgm:pt>
    <dgm:pt modelId="{7B430449-8FC8-4294-B7AC-1A720D2D67D7}" type="sibTrans" cxnId="{204BE147-783D-4C2C-B691-A4370BB77A2D}">
      <dgm:prSet/>
      <dgm:spPr/>
      <dgm:t>
        <a:bodyPr/>
        <a:lstStyle/>
        <a:p>
          <a:endParaRPr lang="ru-RU"/>
        </a:p>
      </dgm:t>
    </dgm:pt>
    <dgm:pt modelId="{FEFFEF98-B761-43CE-8B73-656CD38E033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2 модуль</a:t>
          </a:r>
          <a:endParaRPr lang="ru-RU" dirty="0">
            <a:solidFill>
              <a:srgbClr val="FFFF00"/>
            </a:solidFill>
          </a:endParaRPr>
        </a:p>
      </dgm:t>
    </dgm:pt>
    <dgm:pt modelId="{753AA0BC-77F0-4F5C-912D-181C1D404C5D}" type="parTrans" cxnId="{2E552536-64CD-4A50-BC21-58F783927AB5}">
      <dgm:prSet/>
      <dgm:spPr/>
      <dgm:t>
        <a:bodyPr/>
        <a:lstStyle/>
        <a:p>
          <a:endParaRPr lang="ru-RU"/>
        </a:p>
      </dgm:t>
    </dgm:pt>
    <dgm:pt modelId="{58BB8D59-D24E-4FFF-AE2A-4FE7FD574E39}" type="sibTrans" cxnId="{2E552536-64CD-4A50-BC21-58F783927AB5}">
      <dgm:prSet/>
      <dgm:spPr/>
      <dgm:t>
        <a:bodyPr/>
        <a:lstStyle/>
        <a:p>
          <a:endParaRPr lang="ru-RU"/>
        </a:p>
      </dgm:t>
    </dgm:pt>
    <dgm:pt modelId="{07769767-07B2-488E-8C18-ACC71AF9B036}" type="pres">
      <dgm:prSet presAssocID="{58810C6D-911D-4112-9733-4B94FFC4C2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7034C1-349A-4EC5-812A-A3A1333FB64E}" type="pres">
      <dgm:prSet presAssocID="{31FCC66D-6C0E-4C5A-A29B-440754A89A3B}" presName="compositeNode" presStyleCnt="0">
        <dgm:presLayoutVars>
          <dgm:bulletEnabled val="1"/>
        </dgm:presLayoutVars>
      </dgm:prSet>
      <dgm:spPr/>
    </dgm:pt>
    <dgm:pt modelId="{9B3118C7-7DC2-4EBC-B9FF-86774A287185}" type="pres">
      <dgm:prSet presAssocID="{31FCC66D-6C0E-4C5A-A29B-440754A89A3B}" presName="bgRect" presStyleLbl="node1" presStyleIdx="0" presStyleCnt="4" custScaleY="78352"/>
      <dgm:spPr/>
      <dgm:t>
        <a:bodyPr/>
        <a:lstStyle/>
        <a:p>
          <a:endParaRPr lang="ru-RU"/>
        </a:p>
      </dgm:t>
    </dgm:pt>
    <dgm:pt modelId="{CE8C9CFC-9879-493D-A500-092B69DF803C}" type="pres">
      <dgm:prSet presAssocID="{31FCC66D-6C0E-4C5A-A29B-440754A89A3B}" presName="parentNode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A34FF-74C5-4996-8434-955BD2C8DE91}" type="pres">
      <dgm:prSet presAssocID="{31FCC66D-6C0E-4C5A-A29B-440754A89A3B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3751A-0157-49B7-921E-8922B6A14EA0}" type="pres">
      <dgm:prSet presAssocID="{42F43C3A-8925-4394-AB1D-84C9B8A82549}" presName="hSp" presStyleCnt="0"/>
      <dgm:spPr/>
    </dgm:pt>
    <dgm:pt modelId="{5FBA6D4F-D5CC-4992-ABBE-548A0FC43BE7}" type="pres">
      <dgm:prSet presAssocID="{42F43C3A-8925-4394-AB1D-84C9B8A82549}" presName="vProcSp" presStyleCnt="0"/>
      <dgm:spPr/>
    </dgm:pt>
    <dgm:pt modelId="{02ED2912-1BAE-402A-9CA7-A70B8B0C814F}" type="pres">
      <dgm:prSet presAssocID="{42F43C3A-8925-4394-AB1D-84C9B8A82549}" presName="vSp1" presStyleCnt="0"/>
      <dgm:spPr/>
    </dgm:pt>
    <dgm:pt modelId="{C57EA146-13C3-4690-A63D-BDC351EA218D}" type="pres">
      <dgm:prSet presAssocID="{42F43C3A-8925-4394-AB1D-84C9B8A82549}" presName="simulatedConn" presStyleLbl="solidFgAcc1" presStyleIdx="0" presStyleCnt="3"/>
      <dgm:spPr/>
    </dgm:pt>
    <dgm:pt modelId="{2749778D-5938-4F61-BBA3-420862290DB2}" type="pres">
      <dgm:prSet presAssocID="{42F43C3A-8925-4394-AB1D-84C9B8A82549}" presName="vSp2" presStyleCnt="0"/>
      <dgm:spPr/>
    </dgm:pt>
    <dgm:pt modelId="{A2C95CE2-FEE5-4AAD-8964-4150090AF5B0}" type="pres">
      <dgm:prSet presAssocID="{42F43C3A-8925-4394-AB1D-84C9B8A82549}" presName="sibTrans" presStyleCnt="0"/>
      <dgm:spPr/>
    </dgm:pt>
    <dgm:pt modelId="{036FA59B-8910-46D3-802A-F6475E9CC3DC}" type="pres">
      <dgm:prSet presAssocID="{FEFFEF98-B761-43CE-8B73-656CD38E0332}" presName="compositeNode" presStyleCnt="0">
        <dgm:presLayoutVars>
          <dgm:bulletEnabled val="1"/>
        </dgm:presLayoutVars>
      </dgm:prSet>
      <dgm:spPr/>
    </dgm:pt>
    <dgm:pt modelId="{12FACA36-A594-4CE7-A187-DF93E61EA59E}" type="pres">
      <dgm:prSet presAssocID="{FEFFEF98-B761-43CE-8B73-656CD38E0332}" presName="bgRect" presStyleLbl="node1" presStyleIdx="1" presStyleCnt="4"/>
      <dgm:spPr/>
      <dgm:t>
        <a:bodyPr/>
        <a:lstStyle/>
        <a:p>
          <a:endParaRPr lang="ru-RU"/>
        </a:p>
      </dgm:t>
    </dgm:pt>
    <dgm:pt modelId="{24141009-1107-442A-9D0E-E1761BCBBBB3}" type="pres">
      <dgm:prSet presAssocID="{FEFFEF98-B761-43CE-8B73-656CD38E0332}" presName="parentNode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133E2-B6E9-4E17-978D-843CA07F624C}" type="pres">
      <dgm:prSet presAssocID="{58BB8D59-D24E-4FFF-AE2A-4FE7FD574E39}" presName="hSp" presStyleCnt="0"/>
      <dgm:spPr/>
    </dgm:pt>
    <dgm:pt modelId="{C1DF1C9F-BDC3-4056-B86B-D4602AAFA50F}" type="pres">
      <dgm:prSet presAssocID="{58BB8D59-D24E-4FFF-AE2A-4FE7FD574E39}" presName="vProcSp" presStyleCnt="0"/>
      <dgm:spPr/>
    </dgm:pt>
    <dgm:pt modelId="{4E73F886-612D-4212-B155-E3DB3F90A4FF}" type="pres">
      <dgm:prSet presAssocID="{58BB8D59-D24E-4FFF-AE2A-4FE7FD574E39}" presName="vSp1" presStyleCnt="0"/>
      <dgm:spPr/>
    </dgm:pt>
    <dgm:pt modelId="{5CA4DD8D-3E3D-44E7-B96E-A6BC851E9B7C}" type="pres">
      <dgm:prSet presAssocID="{58BB8D59-D24E-4FFF-AE2A-4FE7FD574E39}" presName="simulatedConn" presStyleLbl="solidFgAcc1" presStyleIdx="1" presStyleCnt="3"/>
      <dgm:spPr/>
    </dgm:pt>
    <dgm:pt modelId="{586A8520-488D-402D-82D8-07B0E4A9CA7B}" type="pres">
      <dgm:prSet presAssocID="{58BB8D59-D24E-4FFF-AE2A-4FE7FD574E39}" presName="vSp2" presStyleCnt="0"/>
      <dgm:spPr/>
    </dgm:pt>
    <dgm:pt modelId="{448ABCE4-0CE3-4DCD-A2CB-4D541876F18C}" type="pres">
      <dgm:prSet presAssocID="{58BB8D59-D24E-4FFF-AE2A-4FE7FD574E39}" presName="sibTrans" presStyleCnt="0"/>
      <dgm:spPr/>
    </dgm:pt>
    <dgm:pt modelId="{4A2CA80F-7113-445F-A11E-A6C3E7734D08}" type="pres">
      <dgm:prSet presAssocID="{560DBA33-063A-403C-ABC0-C75642D45D76}" presName="compositeNode" presStyleCnt="0">
        <dgm:presLayoutVars>
          <dgm:bulletEnabled val="1"/>
        </dgm:presLayoutVars>
      </dgm:prSet>
      <dgm:spPr/>
    </dgm:pt>
    <dgm:pt modelId="{347FB0F9-4041-4010-A9DE-4F6743EC95B8}" type="pres">
      <dgm:prSet presAssocID="{560DBA33-063A-403C-ABC0-C75642D45D76}" presName="bgRect" presStyleLbl="node1" presStyleIdx="2" presStyleCnt="4" custScaleY="114573" custLinFactNeighborX="925" custLinFactNeighborY="-2309"/>
      <dgm:spPr/>
      <dgm:t>
        <a:bodyPr/>
        <a:lstStyle/>
        <a:p>
          <a:endParaRPr lang="ru-RU"/>
        </a:p>
      </dgm:t>
    </dgm:pt>
    <dgm:pt modelId="{032A803A-0CC8-4034-A79C-2C2A27F51F8F}" type="pres">
      <dgm:prSet presAssocID="{560DBA33-063A-403C-ABC0-C75642D45D76}" presName="parentNode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2C9D84-7C5E-4695-8C40-1BAF69FBE354}" type="pres">
      <dgm:prSet presAssocID="{560DBA33-063A-403C-ABC0-C75642D45D76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9E9CE5-93DD-4E39-8F58-BA9F07C77535}" type="pres">
      <dgm:prSet presAssocID="{71ABA8A2-AFE3-43EE-A1D6-2194E6436AF3}" presName="hSp" presStyleCnt="0"/>
      <dgm:spPr/>
    </dgm:pt>
    <dgm:pt modelId="{BC21E596-70C7-4C3E-917E-702A0ED98339}" type="pres">
      <dgm:prSet presAssocID="{71ABA8A2-AFE3-43EE-A1D6-2194E6436AF3}" presName="vProcSp" presStyleCnt="0"/>
      <dgm:spPr/>
    </dgm:pt>
    <dgm:pt modelId="{9ACF7640-7875-43FC-A0CA-35A0F30C2580}" type="pres">
      <dgm:prSet presAssocID="{71ABA8A2-AFE3-43EE-A1D6-2194E6436AF3}" presName="vSp1" presStyleCnt="0"/>
      <dgm:spPr/>
    </dgm:pt>
    <dgm:pt modelId="{5F9FB7B7-03BB-4D21-B9B4-C265E20C56BD}" type="pres">
      <dgm:prSet presAssocID="{71ABA8A2-AFE3-43EE-A1D6-2194E6436AF3}" presName="simulatedConn" presStyleLbl="solidFgAcc1" presStyleIdx="2" presStyleCnt="3"/>
      <dgm:spPr/>
    </dgm:pt>
    <dgm:pt modelId="{935BB275-8E5F-4019-BBE7-8E1B125B737D}" type="pres">
      <dgm:prSet presAssocID="{71ABA8A2-AFE3-43EE-A1D6-2194E6436AF3}" presName="vSp2" presStyleCnt="0"/>
      <dgm:spPr/>
    </dgm:pt>
    <dgm:pt modelId="{3A6C1760-1F07-433A-AB3C-30430686281D}" type="pres">
      <dgm:prSet presAssocID="{71ABA8A2-AFE3-43EE-A1D6-2194E6436AF3}" presName="sibTrans" presStyleCnt="0"/>
      <dgm:spPr/>
    </dgm:pt>
    <dgm:pt modelId="{1283332B-E0EB-4BA5-A39E-0A1340AD9C35}" type="pres">
      <dgm:prSet presAssocID="{174D5735-28FD-4E07-A0F7-768A2C42C356}" presName="compositeNode" presStyleCnt="0">
        <dgm:presLayoutVars>
          <dgm:bulletEnabled val="1"/>
        </dgm:presLayoutVars>
      </dgm:prSet>
      <dgm:spPr/>
    </dgm:pt>
    <dgm:pt modelId="{41950E52-83B3-4936-8C02-1EE536EC0FF7}" type="pres">
      <dgm:prSet presAssocID="{174D5735-28FD-4E07-A0F7-768A2C42C356}" presName="bgRect" presStyleLbl="node1" presStyleIdx="3" presStyleCnt="4" custScaleX="110052" custScaleY="114573"/>
      <dgm:spPr/>
      <dgm:t>
        <a:bodyPr/>
        <a:lstStyle/>
        <a:p>
          <a:endParaRPr lang="ru-RU"/>
        </a:p>
      </dgm:t>
    </dgm:pt>
    <dgm:pt modelId="{E95744BD-D4F4-4224-8389-A2130DA1CAF4}" type="pres">
      <dgm:prSet presAssocID="{174D5735-28FD-4E07-A0F7-768A2C42C356}" presName="parentNode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A8611-7574-4903-B59D-C88E4EC4F3BF}" type="pres">
      <dgm:prSet presAssocID="{174D5735-28FD-4E07-A0F7-768A2C42C356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F7DE5B-DF95-4F55-9326-A398DF5840B4}" type="presOf" srcId="{FFB4602E-8DFC-4CD9-922D-19E3158FD968}" destId="{AE1A34FF-74C5-4996-8434-955BD2C8DE91}" srcOrd="0" destOrd="0" presId="urn:microsoft.com/office/officeart/2005/8/layout/hProcess7#1"/>
    <dgm:cxn modelId="{7458B6A7-BFF1-4744-872E-19E5BA98326C}" type="presOf" srcId="{31FCC66D-6C0E-4C5A-A29B-440754A89A3B}" destId="{CE8C9CFC-9879-493D-A500-092B69DF803C}" srcOrd="1" destOrd="0" presId="urn:microsoft.com/office/officeart/2005/8/layout/hProcess7#1"/>
    <dgm:cxn modelId="{C94F3333-DE01-4FD9-98B1-26BECDDCAF80}" srcId="{58810C6D-911D-4112-9733-4B94FFC4C2AE}" destId="{560DBA33-063A-403C-ABC0-C75642D45D76}" srcOrd="2" destOrd="0" parTransId="{14EF35B7-0598-4DBA-A1A5-42EFAAB47B4A}" sibTransId="{71ABA8A2-AFE3-43EE-A1D6-2194E6436AF3}"/>
    <dgm:cxn modelId="{8C84DF58-EAFB-45CE-AB9B-5D937C705A2C}" type="presOf" srcId="{174D5735-28FD-4E07-A0F7-768A2C42C356}" destId="{41950E52-83B3-4936-8C02-1EE536EC0FF7}" srcOrd="0" destOrd="0" presId="urn:microsoft.com/office/officeart/2005/8/layout/hProcess7#1"/>
    <dgm:cxn modelId="{2E552536-64CD-4A50-BC21-58F783927AB5}" srcId="{58810C6D-911D-4112-9733-4B94FFC4C2AE}" destId="{FEFFEF98-B761-43CE-8B73-656CD38E0332}" srcOrd="1" destOrd="0" parTransId="{753AA0BC-77F0-4F5C-912D-181C1D404C5D}" sibTransId="{58BB8D59-D24E-4FFF-AE2A-4FE7FD574E39}"/>
    <dgm:cxn modelId="{761F3AB7-C772-4942-A93C-F698426AE3B9}" type="presOf" srcId="{58810C6D-911D-4112-9733-4B94FFC4C2AE}" destId="{07769767-07B2-488E-8C18-ACC71AF9B036}" srcOrd="0" destOrd="0" presId="urn:microsoft.com/office/officeart/2005/8/layout/hProcess7#1"/>
    <dgm:cxn modelId="{E1C6B386-8088-4676-B67E-8B15E4BCE49F}" type="presOf" srcId="{0668FDDF-A8B5-48F5-9298-2F393D4BA135}" destId="{1C4A8611-7574-4903-B59D-C88E4EC4F3BF}" srcOrd="0" destOrd="0" presId="urn:microsoft.com/office/officeart/2005/8/layout/hProcess7#1"/>
    <dgm:cxn modelId="{7388AD4A-7C1F-426B-8320-FFED512FBD76}" srcId="{560DBA33-063A-403C-ABC0-C75642D45D76}" destId="{E7A43967-7690-4E05-91A8-E61674B8BFFD}" srcOrd="0" destOrd="0" parTransId="{40004FE8-0798-42CB-8276-DAD4DE0C098E}" sibTransId="{8A93E573-B32A-4190-A5F9-A9C6C8F434FF}"/>
    <dgm:cxn modelId="{3EBC3278-0AB4-4420-BD24-7C9B7241E798}" type="presOf" srcId="{31FCC66D-6C0E-4C5A-A29B-440754A89A3B}" destId="{9B3118C7-7DC2-4EBC-B9FF-86774A287185}" srcOrd="0" destOrd="0" presId="urn:microsoft.com/office/officeart/2005/8/layout/hProcess7#1"/>
    <dgm:cxn modelId="{204BE147-783D-4C2C-B691-A4370BB77A2D}" srcId="{174D5735-28FD-4E07-A0F7-768A2C42C356}" destId="{0668FDDF-A8B5-48F5-9298-2F393D4BA135}" srcOrd="0" destOrd="0" parTransId="{9A43E2A9-EFA1-4AE6-ABBC-AE54FAAF7774}" sibTransId="{7B430449-8FC8-4294-B7AC-1A720D2D67D7}"/>
    <dgm:cxn modelId="{8B0722E4-1123-4F48-A131-AC2505CC455E}" type="presOf" srcId="{FEFFEF98-B761-43CE-8B73-656CD38E0332}" destId="{12FACA36-A594-4CE7-A187-DF93E61EA59E}" srcOrd="0" destOrd="0" presId="urn:microsoft.com/office/officeart/2005/8/layout/hProcess7#1"/>
    <dgm:cxn modelId="{FCAB146B-699B-4878-A5AF-36611B6A0A4C}" type="presOf" srcId="{E7A43967-7690-4E05-91A8-E61674B8BFFD}" destId="{222C9D84-7C5E-4695-8C40-1BAF69FBE354}" srcOrd="0" destOrd="0" presId="urn:microsoft.com/office/officeart/2005/8/layout/hProcess7#1"/>
    <dgm:cxn modelId="{AB7F80E0-AE31-4524-9C60-31C3131C8FBB}" type="presOf" srcId="{560DBA33-063A-403C-ABC0-C75642D45D76}" destId="{032A803A-0CC8-4034-A79C-2C2A27F51F8F}" srcOrd="1" destOrd="0" presId="urn:microsoft.com/office/officeart/2005/8/layout/hProcess7#1"/>
    <dgm:cxn modelId="{BF8D1D9B-EA29-4A25-968B-482D242CDD1D}" type="presOf" srcId="{174D5735-28FD-4E07-A0F7-768A2C42C356}" destId="{E95744BD-D4F4-4224-8389-A2130DA1CAF4}" srcOrd="1" destOrd="0" presId="urn:microsoft.com/office/officeart/2005/8/layout/hProcess7#1"/>
    <dgm:cxn modelId="{06F9EC63-90D5-4CB6-80B7-21A22599D9DE}" type="presOf" srcId="{560DBA33-063A-403C-ABC0-C75642D45D76}" destId="{347FB0F9-4041-4010-A9DE-4F6743EC95B8}" srcOrd="0" destOrd="0" presId="urn:microsoft.com/office/officeart/2005/8/layout/hProcess7#1"/>
    <dgm:cxn modelId="{F38F12A5-A4C1-4092-A186-531AEBFDA0D9}" srcId="{31FCC66D-6C0E-4C5A-A29B-440754A89A3B}" destId="{FFB4602E-8DFC-4CD9-922D-19E3158FD968}" srcOrd="0" destOrd="0" parTransId="{5C72BCB1-329E-46AE-B487-835E93D9D9E4}" sibTransId="{B250FA39-09E3-427D-824B-F31205722823}"/>
    <dgm:cxn modelId="{D905F2C5-55E2-49AF-8626-9A0D8037098E}" type="presOf" srcId="{FEFFEF98-B761-43CE-8B73-656CD38E0332}" destId="{24141009-1107-442A-9D0E-E1761BCBBBB3}" srcOrd="1" destOrd="0" presId="urn:microsoft.com/office/officeart/2005/8/layout/hProcess7#1"/>
    <dgm:cxn modelId="{85C46342-7F7C-4811-8223-03E1B8285484}" srcId="{58810C6D-911D-4112-9733-4B94FFC4C2AE}" destId="{174D5735-28FD-4E07-A0F7-768A2C42C356}" srcOrd="3" destOrd="0" parTransId="{A6BC8915-0E14-4099-8BE3-FF0C5534D687}" sibTransId="{D5A13766-B76E-4C59-AF36-AE3A3A857A7B}"/>
    <dgm:cxn modelId="{5F5E779B-B8C9-4828-85DD-AF6ED2CFDDB3}" srcId="{58810C6D-911D-4112-9733-4B94FFC4C2AE}" destId="{31FCC66D-6C0E-4C5A-A29B-440754A89A3B}" srcOrd="0" destOrd="0" parTransId="{AE10C53E-9465-4E99-97E5-39691FCD5A72}" sibTransId="{42F43C3A-8925-4394-AB1D-84C9B8A82549}"/>
    <dgm:cxn modelId="{5940E24E-997B-4B7A-8999-4156C515CC7D}" type="presParOf" srcId="{07769767-07B2-488E-8C18-ACC71AF9B036}" destId="{4C7034C1-349A-4EC5-812A-A3A1333FB64E}" srcOrd="0" destOrd="0" presId="urn:microsoft.com/office/officeart/2005/8/layout/hProcess7#1"/>
    <dgm:cxn modelId="{19E9ED0A-3E3F-47A5-9C80-22FC17FFD119}" type="presParOf" srcId="{4C7034C1-349A-4EC5-812A-A3A1333FB64E}" destId="{9B3118C7-7DC2-4EBC-B9FF-86774A287185}" srcOrd="0" destOrd="0" presId="urn:microsoft.com/office/officeart/2005/8/layout/hProcess7#1"/>
    <dgm:cxn modelId="{D212A0EF-B8BC-4D25-9F09-CB5D3E126CE9}" type="presParOf" srcId="{4C7034C1-349A-4EC5-812A-A3A1333FB64E}" destId="{CE8C9CFC-9879-493D-A500-092B69DF803C}" srcOrd="1" destOrd="0" presId="urn:microsoft.com/office/officeart/2005/8/layout/hProcess7#1"/>
    <dgm:cxn modelId="{143B0AFF-4F55-47A7-90DC-A92B9E77052D}" type="presParOf" srcId="{4C7034C1-349A-4EC5-812A-A3A1333FB64E}" destId="{AE1A34FF-74C5-4996-8434-955BD2C8DE91}" srcOrd="2" destOrd="0" presId="urn:microsoft.com/office/officeart/2005/8/layout/hProcess7#1"/>
    <dgm:cxn modelId="{303FEC10-17ED-434B-B209-6764160CEA9C}" type="presParOf" srcId="{07769767-07B2-488E-8C18-ACC71AF9B036}" destId="{C213751A-0157-49B7-921E-8922B6A14EA0}" srcOrd="1" destOrd="0" presId="urn:microsoft.com/office/officeart/2005/8/layout/hProcess7#1"/>
    <dgm:cxn modelId="{F8915425-50D8-4AAC-A684-C621EC71DA9A}" type="presParOf" srcId="{07769767-07B2-488E-8C18-ACC71AF9B036}" destId="{5FBA6D4F-D5CC-4992-ABBE-548A0FC43BE7}" srcOrd="2" destOrd="0" presId="urn:microsoft.com/office/officeart/2005/8/layout/hProcess7#1"/>
    <dgm:cxn modelId="{AF09E6E0-D136-46FF-A517-5DCF358D9799}" type="presParOf" srcId="{5FBA6D4F-D5CC-4992-ABBE-548A0FC43BE7}" destId="{02ED2912-1BAE-402A-9CA7-A70B8B0C814F}" srcOrd="0" destOrd="0" presId="urn:microsoft.com/office/officeart/2005/8/layout/hProcess7#1"/>
    <dgm:cxn modelId="{1CB039A5-3A1F-4410-AA7D-C2113941F69B}" type="presParOf" srcId="{5FBA6D4F-D5CC-4992-ABBE-548A0FC43BE7}" destId="{C57EA146-13C3-4690-A63D-BDC351EA218D}" srcOrd="1" destOrd="0" presId="urn:microsoft.com/office/officeart/2005/8/layout/hProcess7#1"/>
    <dgm:cxn modelId="{0ED20574-9C90-476F-AA95-12CFC31107B4}" type="presParOf" srcId="{5FBA6D4F-D5CC-4992-ABBE-548A0FC43BE7}" destId="{2749778D-5938-4F61-BBA3-420862290DB2}" srcOrd="2" destOrd="0" presId="urn:microsoft.com/office/officeart/2005/8/layout/hProcess7#1"/>
    <dgm:cxn modelId="{29DAC89A-B360-4BBC-9FCE-5E883CECF356}" type="presParOf" srcId="{07769767-07B2-488E-8C18-ACC71AF9B036}" destId="{A2C95CE2-FEE5-4AAD-8964-4150090AF5B0}" srcOrd="3" destOrd="0" presId="urn:microsoft.com/office/officeart/2005/8/layout/hProcess7#1"/>
    <dgm:cxn modelId="{71FA2240-426F-4C78-A211-02B385311E95}" type="presParOf" srcId="{07769767-07B2-488E-8C18-ACC71AF9B036}" destId="{036FA59B-8910-46D3-802A-F6475E9CC3DC}" srcOrd="4" destOrd="0" presId="urn:microsoft.com/office/officeart/2005/8/layout/hProcess7#1"/>
    <dgm:cxn modelId="{CB203EAD-9609-4A78-B10E-EE1482FB6DE0}" type="presParOf" srcId="{036FA59B-8910-46D3-802A-F6475E9CC3DC}" destId="{12FACA36-A594-4CE7-A187-DF93E61EA59E}" srcOrd="0" destOrd="0" presId="urn:microsoft.com/office/officeart/2005/8/layout/hProcess7#1"/>
    <dgm:cxn modelId="{B0CF3BE4-2249-4F6B-A13D-B4CCCC4C270D}" type="presParOf" srcId="{036FA59B-8910-46D3-802A-F6475E9CC3DC}" destId="{24141009-1107-442A-9D0E-E1761BCBBBB3}" srcOrd="1" destOrd="0" presId="urn:microsoft.com/office/officeart/2005/8/layout/hProcess7#1"/>
    <dgm:cxn modelId="{AB5B547C-07CC-40F0-874F-D14A573727CF}" type="presParOf" srcId="{07769767-07B2-488E-8C18-ACC71AF9B036}" destId="{582133E2-B6E9-4E17-978D-843CA07F624C}" srcOrd="5" destOrd="0" presId="urn:microsoft.com/office/officeart/2005/8/layout/hProcess7#1"/>
    <dgm:cxn modelId="{39FCB868-0AD1-4ED8-B839-60AEF07B8C4D}" type="presParOf" srcId="{07769767-07B2-488E-8C18-ACC71AF9B036}" destId="{C1DF1C9F-BDC3-4056-B86B-D4602AAFA50F}" srcOrd="6" destOrd="0" presId="urn:microsoft.com/office/officeart/2005/8/layout/hProcess7#1"/>
    <dgm:cxn modelId="{673A0FA4-C7BD-401F-BE02-4DEEF46FEF69}" type="presParOf" srcId="{C1DF1C9F-BDC3-4056-B86B-D4602AAFA50F}" destId="{4E73F886-612D-4212-B155-E3DB3F90A4FF}" srcOrd="0" destOrd="0" presId="urn:microsoft.com/office/officeart/2005/8/layout/hProcess7#1"/>
    <dgm:cxn modelId="{44017735-5FED-4813-9BDD-D14DAFCE04EF}" type="presParOf" srcId="{C1DF1C9F-BDC3-4056-B86B-D4602AAFA50F}" destId="{5CA4DD8D-3E3D-44E7-B96E-A6BC851E9B7C}" srcOrd="1" destOrd="0" presId="urn:microsoft.com/office/officeart/2005/8/layout/hProcess7#1"/>
    <dgm:cxn modelId="{9DCD86B0-4253-4FF5-ABE3-46492808E809}" type="presParOf" srcId="{C1DF1C9F-BDC3-4056-B86B-D4602AAFA50F}" destId="{586A8520-488D-402D-82D8-07B0E4A9CA7B}" srcOrd="2" destOrd="0" presId="urn:microsoft.com/office/officeart/2005/8/layout/hProcess7#1"/>
    <dgm:cxn modelId="{F23252B2-9466-4C11-BAFF-318FF3C6E53B}" type="presParOf" srcId="{07769767-07B2-488E-8C18-ACC71AF9B036}" destId="{448ABCE4-0CE3-4DCD-A2CB-4D541876F18C}" srcOrd="7" destOrd="0" presId="urn:microsoft.com/office/officeart/2005/8/layout/hProcess7#1"/>
    <dgm:cxn modelId="{9E947B42-2293-48E5-A3B7-D346826F545A}" type="presParOf" srcId="{07769767-07B2-488E-8C18-ACC71AF9B036}" destId="{4A2CA80F-7113-445F-A11E-A6C3E7734D08}" srcOrd="8" destOrd="0" presId="urn:microsoft.com/office/officeart/2005/8/layout/hProcess7#1"/>
    <dgm:cxn modelId="{CA5C7C18-9C2E-4AC3-8DB3-3A5DFE9E1A07}" type="presParOf" srcId="{4A2CA80F-7113-445F-A11E-A6C3E7734D08}" destId="{347FB0F9-4041-4010-A9DE-4F6743EC95B8}" srcOrd="0" destOrd="0" presId="urn:microsoft.com/office/officeart/2005/8/layout/hProcess7#1"/>
    <dgm:cxn modelId="{0F649C22-259F-45B7-B101-507410F8D4B3}" type="presParOf" srcId="{4A2CA80F-7113-445F-A11E-A6C3E7734D08}" destId="{032A803A-0CC8-4034-A79C-2C2A27F51F8F}" srcOrd="1" destOrd="0" presId="urn:microsoft.com/office/officeart/2005/8/layout/hProcess7#1"/>
    <dgm:cxn modelId="{83418326-F66B-45EE-9F2E-517DE051EDAA}" type="presParOf" srcId="{4A2CA80F-7113-445F-A11E-A6C3E7734D08}" destId="{222C9D84-7C5E-4695-8C40-1BAF69FBE354}" srcOrd="2" destOrd="0" presId="urn:microsoft.com/office/officeart/2005/8/layout/hProcess7#1"/>
    <dgm:cxn modelId="{6B0FE695-AFE3-40D0-B58B-9FC62284F5BC}" type="presParOf" srcId="{07769767-07B2-488E-8C18-ACC71AF9B036}" destId="{3B9E9CE5-93DD-4E39-8F58-BA9F07C77535}" srcOrd="9" destOrd="0" presId="urn:microsoft.com/office/officeart/2005/8/layout/hProcess7#1"/>
    <dgm:cxn modelId="{347B70DD-EAF2-4363-AC5E-4D2F8027A0FD}" type="presParOf" srcId="{07769767-07B2-488E-8C18-ACC71AF9B036}" destId="{BC21E596-70C7-4C3E-917E-702A0ED98339}" srcOrd="10" destOrd="0" presId="urn:microsoft.com/office/officeart/2005/8/layout/hProcess7#1"/>
    <dgm:cxn modelId="{12D9AB55-FF02-43CF-AD5A-CBEA1E51CA0B}" type="presParOf" srcId="{BC21E596-70C7-4C3E-917E-702A0ED98339}" destId="{9ACF7640-7875-43FC-A0CA-35A0F30C2580}" srcOrd="0" destOrd="0" presId="urn:microsoft.com/office/officeart/2005/8/layout/hProcess7#1"/>
    <dgm:cxn modelId="{E931475E-264B-4BE7-821E-D494EEFA2A88}" type="presParOf" srcId="{BC21E596-70C7-4C3E-917E-702A0ED98339}" destId="{5F9FB7B7-03BB-4D21-B9B4-C265E20C56BD}" srcOrd="1" destOrd="0" presId="urn:microsoft.com/office/officeart/2005/8/layout/hProcess7#1"/>
    <dgm:cxn modelId="{79C8A1B2-03E9-4729-B5B1-A2D41B40CCF2}" type="presParOf" srcId="{BC21E596-70C7-4C3E-917E-702A0ED98339}" destId="{935BB275-8E5F-4019-BBE7-8E1B125B737D}" srcOrd="2" destOrd="0" presId="urn:microsoft.com/office/officeart/2005/8/layout/hProcess7#1"/>
    <dgm:cxn modelId="{36B1A07D-F623-4F39-880E-B37099FB4853}" type="presParOf" srcId="{07769767-07B2-488E-8C18-ACC71AF9B036}" destId="{3A6C1760-1F07-433A-AB3C-30430686281D}" srcOrd="11" destOrd="0" presId="urn:microsoft.com/office/officeart/2005/8/layout/hProcess7#1"/>
    <dgm:cxn modelId="{8912EFBA-38F1-4107-B8BA-2EAA8981E0E8}" type="presParOf" srcId="{07769767-07B2-488E-8C18-ACC71AF9B036}" destId="{1283332B-E0EB-4BA5-A39E-0A1340AD9C35}" srcOrd="12" destOrd="0" presId="urn:microsoft.com/office/officeart/2005/8/layout/hProcess7#1"/>
    <dgm:cxn modelId="{3D18B46B-D5B5-400C-84E9-E70EAB3A7A9E}" type="presParOf" srcId="{1283332B-E0EB-4BA5-A39E-0A1340AD9C35}" destId="{41950E52-83B3-4936-8C02-1EE536EC0FF7}" srcOrd="0" destOrd="0" presId="urn:microsoft.com/office/officeart/2005/8/layout/hProcess7#1"/>
    <dgm:cxn modelId="{5B7DBC95-54BB-42FB-B963-DD13EB45BBBC}" type="presParOf" srcId="{1283332B-E0EB-4BA5-A39E-0A1340AD9C35}" destId="{E95744BD-D4F4-4224-8389-A2130DA1CAF4}" srcOrd="1" destOrd="0" presId="urn:microsoft.com/office/officeart/2005/8/layout/hProcess7#1"/>
    <dgm:cxn modelId="{4A0E3DC3-B292-48F9-9D77-740090119871}" type="presParOf" srcId="{1283332B-E0EB-4BA5-A39E-0A1340AD9C35}" destId="{1C4A8611-7574-4903-B59D-C88E4EC4F3BF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3AB2B0-EE18-401C-820E-35318A8BCCC8}">
      <dsp:nvSpPr>
        <dsp:cNvPr id="0" name=""/>
        <dsp:cNvSpPr/>
      </dsp:nvSpPr>
      <dsp:spPr>
        <a:xfrm>
          <a:off x="-186122" y="216021"/>
          <a:ext cx="2182864" cy="1273559"/>
        </a:xfrm>
        <a:prstGeom prst="notched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528B55-8B49-4E4E-93A7-61C7E31189CD}">
      <dsp:nvSpPr>
        <dsp:cNvPr id="0" name=""/>
        <dsp:cNvSpPr/>
      </dsp:nvSpPr>
      <dsp:spPr>
        <a:xfrm>
          <a:off x="1892217" y="0"/>
          <a:ext cx="6480348" cy="51619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baseline="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Программы спортивной подготовки</a:t>
          </a:r>
          <a:endParaRPr lang="ru-RU" sz="1900" b="1" kern="1200" baseline="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92217" y="0"/>
        <a:ext cx="3240174" cy="1548596"/>
      </dsp:txXfrm>
    </dsp:sp>
    <dsp:sp modelId="{392927D4-A3A1-4597-B30B-607A7060383A}">
      <dsp:nvSpPr>
        <dsp:cNvPr id="0" name=""/>
        <dsp:cNvSpPr/>
      </dsp:nvSpPr>
      <dsp:spPr>
        <a:xfrm>
          <a:off x="-186160" y="2016230"/>
          <a:ext cx="2155672" cy="1291589"/>
        </a:xfrm>
        <a:prstGeom prst="notched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9ED92D-479E-4F6B-B496-0112C169AB37}">
      <dsp:nvSpPr>
        <dsp:cNvPr id="0" name=""/>
        <dsp:cNvSpPr/>
      </dsp:nvSpPr>
      <dsp:spPr>
        <a:xfrm>
          <a:off x="1846788" y="1556465"/>
          <a:ext cx="6460092" cy="32616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baseline="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предпрофессиональные программы</a:t>
          </a:r>
          <a:endParaRPr lang="ru-RU" sz="1900" b="1" kern="1200" baseline="0" dirty="0">
            <a:solidFill>
              <a:schemeClr val="bg2">
                <a:lumMod val="9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46788" y="1556465"/>
        <a:ext cx="3230046" cy="1505387"/>
      </dsp:txXfrm>
    </dsp:sp>
    <dsp:sp modelId="{9A184F78-D979-4FAD-BA99-293D362CF304}">
      <dsp:nvSpPr>
        <dsp:cNvPr id="0" name=""/>
        <dsp:cNvSpPr/>
      </dsp:nvSpPr>
      <dsp:spPr>
        <a:xfrm>
          <a:off x="29880" y="3960435"/>
          <a:ext cx="1959066" cy="1095605"/>
        </a:xfrm>
        <a:prstGeom prst="notched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1F79A6-4C7A-4157-9A72-D69AB7B34503}">
      <dsp:nvSpPr>
        <dsp:cNvPr id="0" name=""/>
        <dsp:cNvSpPr/>
      </dsp:nvSpPr>
      <dsp:spPr>
        <a:xfrm>
          <a:off x="1844183" y="3572245"/>
          <a:ext cx="6639526" cy="16359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Общеразвивающие </a:t>
          </a:r>
          <a:r>
            <a:rPr lang="ru-RU" sz="1900" b="1" kern="1200" baseline="0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программы</a:t>
          </a:r>
          <a:endParaRPr lang="ru-RU" sz="1900" b="1" kern="1200" baseline="0" dirty="0">
            <a:solidFill>
              <a:schemeClr val="bg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44183" y="3572245"/>
        <a:ext cx="3319763" cy="1635994"/>
      </dsp:txXfrm>
    </dsp:sp>
    <dsp:sp modelId="{32484159-EBCB-417B-A6FD-3950FAF1EF20}">
      <dsp:nvSpPr>
        <dsp:cNvPr id="0" name=""/>
        <dsp:cNvSpPr/>
      </dsp:nvSpPr>
      <dsp:spPr>
        <a:xfrm>
          <a:off x="4962221" y="95138"/>
          <a:ext cx="3482336" cy="1505392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На основе федеральных стандартов спортивной подготовки  (</a:t>
          </a:r>
          <a:r>
            <a:rPr lang="ru-RU" sz="1600" b="1" kern="1200" dirty="0" smtClean="0"/>
            <a:t>принимаются по каждому виду спорта)</a:t>
          </a:r>
          <a:endParaRPr lang="ru-RU" sz="1600" kern="1200" dirty="0"/>
        </a:p>
      </dsp:txBody>
      <dsp:txXfrm>
        <a:off x="4962221" y="95138"/>
        <a:ext cx="3482336" cy="1505392"/>
      </dsp:txXfrm>
    </dsp:sp>
    <dsp:sp modelId="{5C522030-91A3-450A-A6A7-D2F75795F96F}">
      <dsp:nvSpPr>
        <dsp:cNvPr id="0" name=""/>
        <dsp:cNvSpPr/>
      </dsp:nvSpPr>
      <dsp:spPr>
        <a:xfrm>
          <a:off x="5027863" y="1600530"/>
          <a:ext cx="3351054" cy="150538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На основе ФГТ с учетом федеральных стандартов спортивной подготовки </a:t>
          </a:r>
          <a:r>
            <a:rPr lang="ru-RU" sz="1600" b="1" kern="1200" dirty="0" smtClean="0"/>
            <a:t>(ФГТ разрабатываются по группам видов спорта)</a:t>
          </a:r>
          <a:endParaRPr lang="ru-RU" sz="1600" kern="1200" dirty="0"/>
        </a:p>
      </dsp:txBody>
      <dsp:txXfrm>
        <a:off x="5027863" y="1600530"/>
        <a:ext cx="3351054" cy="1505387"/>
      </dsp:txXfrm>
    </dsp:sp>
    <dsp:sp modelId="{6D9FDAF4-262B-4D65-AD77-F027C2EEFBFA}">
      <dsp:nvSpPr>
        <dsp:cNvPr id="0" name=""/>
        <dsp:cNvSpPr/>
      </dsp:nvSpPr>
      <dsp:spPr>
        <a:xfrm>
          <a:off x="4951962" y="2604653"/>
          <a:ext cx="3502856" cy="2507915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Устанавливаются общие требования к образовательным программам </a:t>
          </a:r>
          <a:r>
            <a:rPr lang="ru-RU" sz="1600" b="1" kern="1200" dirty="0" smtClean="0"/>
            <a:t>(Минспорт России  устанавливает особенности их реализации)</a:t>
          </a:r>
          <a:endParaRPr lang="ru-RU" sz="1600" kern="1200" dirty="0"/>
        </a:p>
      </dsp:txBody>
      <dsp:txXfrm>
        <a:off x="4951962" y="2604653"/>
        <a:ext cx="3502856" cy="25079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3118C7-7DC2-4EBC-B9FF-86774A287185}">
      <dsp:nvSpPr>
        <dsp:cNvPr id="0" name=""/>
        <dsp:cNvSpPr/>
      </dsp:nvSpPr>
      <dsp:spPr>
        <a:xfrm>
          <a:off x="5147" y="448698"/>
          <a:ext cx="2485987" cy="2337384"/>
        </a:xfrm>
        <a:prstGeom prst="roundRect">
          <a:avLst>
            <a:gd name="adj" fmla="val 5000"/>
          </a:avLst>
        </a:prstGeom>
        <a:solidFill>
          <a:schemeClr val="accent1"/>
        </a:solidFill>
        <a:ln w="15875" cap="flat" cmpd="sng" algn="ctr">
          <a:solidFill>
            <a:schemeClr val="accent1">
              <a:shade val="50000"/>
              <a:shade val="75000"/>
              <a:satMod val="125000"/>
              <a:lumMod val="75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baseline="0" dirty="0" smtClean="0">
              <a:solidFill>
                <a:srgbClr val="FFFF00"/>
              </a:solidFill>
            </a:rPr>
            <a:t>1 модуль</a:t>
          </a:r>
          <a:endParaRPr lang="ru-RU" sz="2900" kern="1200" baseline="0" dirty="0">
            <a:solidFill>
              <a:srgbClr val="FFFF00"/>
            </a:solidFill>
          </a:endParaRPr>
        </a:p>
      </dsp:txBody>
      <dsp:txXfrm rot="16200000">
        <a:off x="-704582" y="1158427"/>
        <a:ext cx="1916655" cy="497197"/>
      </dsp:txXfrm>
    </dsp:sp>
    <dsp:sp modelId="{AE1A34FF-74C5-4996-8434-955BD2C8DE91}">
      <dsp:nvSpPr>
        <dsp:cNvPr id="0" name=""/>
        <dsp:cNvSpPr/>
      </dsp:nvSpPr>
      <dsp:spPr>
        <a:xfrm>
          <a:off x="502344" y="448698"/>
          <a:ext cx="1852060" cy="233738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Теория и методика физической культуры и спорта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02344" y="448698"/>
        <a:ext cx="1852060" cy="2337384"/>
      </dsp:txXfrm>
    </dsp:sp>
    <dsp:sp modelId="{12FACA36-A594-4CE7-A187-DF93E61EA59E}">
      <dsp:nvSpPr>
        <dsp:cNvPr id="0" name=""/>
        <dsp:cNvSpPr/>
      </dsp:nvSpPr>
      <dsp:spPr>
        <a:xfrm>
          <a:off x="2578143" y="448698"/>
          <a:ext cx="2485987" cy="2983184"/>
        </a:xfrm>
        <a:prstGeom prst="roundRect">
          <a:avLst>
            <a:gd name="adj" fmla="val 5000"/>
          </a:avLst>
        </a:prstGeom>
        <a:solidFill>
          <a:schemeClr val="accent4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solidFill>
                <a:srgbClr val="FFFF00"/>
              </a:solidFill>
            </a:rPr>
            <a:t>2 модуль</a:t>
          </a:r>
          <a:endParaRPr lang="ru-RU" sz="2900" kern="1200" dirty="0">
            <a:solidFill>
              <a:srgbClr val="FFFF00"/>
            </a:solidFill>
          </a:endParaRPr>
        </a:p>
      </dsp:txBody>
      <dsp:txXfrm rot="16200000">
        <a:off x="1603636" y="1423205"/>
        <a:ext cx="2446211" cy="497197"/>
      </dsp:txXfrm>
    </dsp:sp>
    <dsp:sp modelId="{C57EA146-13C3-4690-A63D-BDC351EA218D}">
      <dsp:nvSpPr>
        <dsp:cNvPr id="0" name=""/>
        <dsp:cNvSpPr/>
      </dsp:nvSpPr>
      <dsp:spPr>
        <a:xfrm rot="5400000">
          <a:off x="2371436" y="2818850"/>
          <a:ext cx="438274" cy="37289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7FB0F9-4041-4010-A9DE-4F6743EC95B8}">
      <dsp:nvSpPr>
        <dsp:cNvPr id="0" name=""/>
        <dsp:cNvSpPr/>
      </dsp:nvSpPr>
      <dsp:spPr>
        <a:xfrm>
          <a:off x="5174135" y="379816"/>
          <a:ext cx="2485987" cy="3417924"/>
        </a:xfrm>
        <a:prstGeom prst="roundRect">
          <a:avLst>
            <a:gd name="adj" fmla="val 5000"/>
          </a:avLst>
        </a:prstGeom>
        <a:gradFill rotWithShape="1">
          <a:gsLst>
            <a:gs pos="0">
              <a:schemeClr val="accent2">
                <a:lumMod val="95000"/>
              </a:schemeClr>
            </a:gs>
            <a:gs pos="100000">
              <a:schemeClr val="accent2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baseline="0" dirty="0" smtClean="0">
              <a:solidFill>
                <a:srgbClr val="FFFF00"/>
              </a:solidFill>
            </a:rPr>
            <a:t>3 модуль</a:t>
          </a:r>
          <a:endParaRPr lang="ru-RU" sz="2900" kern="1200" baseline="0" dirty="0">
            <a:solidFill>
              <a:srgbClr val="FFFF00"/>
            </a:solidFill>
          </a:endParaRPr>
        </a:p>
      </dsp:txBody>
      <dsp:txXfrm rot="16200000">
        <a:off x="4021385" y="1532566"/>
        <a:ext cx="2802697" cy="497197"/>
      </dsp:txXfrm>
    </dsp:sp>
    <dsp:sp modelId="{5CA4DD8D-3E3D-44E7-B96E-A6BC851E9B7C}">
      <dsp:nvSpPr>
        <dsp:cNvPr id="0" name=""/>
        <dsp:cNvSpPr/>
      </dsp:nvSpPr>
      <dsp:spPr>
        <a:xfrm rot="5400000">
          <a:off x="4944433" y="2818850"/>
          <a:ext cx="438274" cy="37289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C9D84-7C5E-4695-8C40-1BAF69FBE354}">
      <dsp:nvSpPr>
        <dsp:cNvPr id="0" name=""/>
        <dsp:cNvSpPr/>
      </dsp:nvSpPr>
      <dsp:spPr>
        <a:xfrm>
          <a:off x="5671333" y="379816"/>
          <a:ext cx="1852060" cy="341792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solidFill>
              <a:schemeClr val="tx1"/>
            </a:solidFill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>
            <a:solidFill>
              <a:schemeClr val="tx1"/>
            </a:solidFill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Избранный вид спорта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671333" y="379816"/>
        <a:ext cx="1852060" cy="3417924"/>
      </dsp:txXfrm>
    </dsp:sp>
    <dsp:sp modelId="{41950E52-83B3-4936-8C02-1EE536EC0FF7}">
      <dsp:nvSpPr>
        <dsp:cNvPr id="0" name=""/>
        <dsp:cNvSpPr/>
      </dsp:nvSpPr>
      <dsp:spPr>
        <a:xfrm>
          <a:off x="7724137" y="448698"/>
          <a:ext cx="2735878" cy="3417924"/>
        </a:xfrm>
        <a:prstGeom prst="roundRect">
          <a:avLst>
            <a:gd name="adj" fmla="val 5000"/>
          </a:avLst>
        </a:prstGeom>
        <a:solidFill>
          <a:srgbClr val="F828CB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baseline="0" dirty="0" smtClean="0">
              <a:solidFill>
                <a:srgbClr val="FFFF00"/>
              </a:solidFill>
            </a:rPr>
            <a:t>4 модуль</a:t>
          </a:r>
          <a:endParaRPr lang="ru-RU" sz="2900" kern="1200" baseline="0" dirty="0">
            <a:solidFill>
              <a:srgbClr val="FFFF00"/>
            </a:solidFill>
          </a:endParaRPr>
        </a:p>
      </dsp:txBody>
      <dsp:txXfrm rot="16200000">
        <a:off x="6596376" y="1576459"/>
        <a:ext cx="2802697" cy="547175"/>
      </dsp:txXfrm>
    </dsp:sp>
    <dsp:sp modelId="{5F9FB7B7-03BB-4D21-B9B4-C265E20C56BD}">
      <dsp:nvSpPr>
        <dsp:cNvPr id="0" name=""/>
        <dsp:cNvSpPr/>
      </dsp:nvSpPr>
      <dsp:spPr>
        <a:xfrm rot="5400000">
          <a:off x="7517430" y="2818850"/>
          <a:ext cx="438274" cy="372898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4A8611-7574-4903-B59D-C88E4EC4F3BF}">
      <dsp:nvSpPr>
        <dsp:cNvPr id="0" name=""/>
        <dsp:cNvSpPr/>
      </dsp:nvSpPr>
      <dsp:spPr>
        <a:xfrm>
          <a:off x="8253195" y="448698"/>
          <a:ext cx="2038229" cy="341792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 smtClean="0">
            <a:solidFill>
              <a:schemeClr val="tx1"/>
            </a:solidFill>
          </a:endParaRP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Предметная область </a:t>
          </a:r>
          <a:r>
            <a:rPr lang="ru-RU" sz="1600" kern="1200" dirty="0" smtClean="0">
              <a:solidFill>
                <a:schemeClr val="tx1"/>
              </a:solidFill>
            </a:rPr>
            <a:t>– отличительная для каждой группы видов спорта,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Например: «Хореографическая и (или)  акробатическая подготовка» для сложно-координационных видов спорта»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8253195" y="448698"/>
        <a:ext cx="2038229" cy="341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77808-5A75-4F22-8C81-85B9A4BF5CDD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BC7EB-1F67-48BB-B00B-F79D8E037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812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8C998B-E19A-4CC0-9559-A705C95C817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957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4F06-D368-48F5-AA08-ECA19D671625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DC362-7C06-4891-B28B-C273E6B8EDC8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5AA7-E43A-473D-9645-75145F80437D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60BCA-D125-4B0D-98D5-F020857D2E71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9106-9306-4F2E-95E8-F3F7E7EDC0FA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523E9-8BC6-4A3B-A668-9353C97AD1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13.04.2016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8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96438-DE33-4310-A9DA-2E23D0E72EEF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422D-FAF5-4AE8-BC2F-64CAA517802F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798FD-DDC2-4984-AD67-8C41F939E38B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09027-1BD8-4B92-A63A-1FC7B770950A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50CB-003C-4E48-9C3D-14A68B6EC482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F17FD-9781-4432-9EF0-663EF6D23199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2AEC3EE6-C23D-4B33-BAA6-913EE5F12AE0}" type="datetime1">
              <a:rPr lang="ru-RU" smtClean="0">
                <a:solidFill>
                  <a:srgbClr val="7FD13B">
                    <a:shade val="75000"/>
                  </a:srgbClr>
                </a:solidFill>
              </a:rPr>
              <a:pPr defTabSz="914400"/>
              <a:t>13.04.2016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/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 defTabSz="914400"/>
              <a:t>‹#›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2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  <p:sldLayoutId id="2147484553" r:id="rId12"/>
    <p:sldLayoutId id="2147484554" r:id="rId13"/>
    <p:sldLayoutId id="2147484555" r:id="rId14"/>
    <p:sldLayoutId id="2147484556" r:id="rId15"/>
    <p:sldLayoutId id="2147484557" r:id="rId16"/>
    <p:sldLayoutId id="2147484558" r:id="rId17"/>
    <p:sldLayoutId id="2147484559" r:id="rId18"/>
    <p:sldLayoutId id="2147484560" r:id="rId19"/>
    <p:sldLayoutId id="2147484561" r:id="rId20"/>
    <p:sldLayoutId id="2147484562" r:id="rId21"/>
    <p:sldLayoutId id="2147484563" r:id="rId22"/>
    <p:sldLayoutId id="2147484564" r:id="rId23"/>
    <p:sldLayoutId id="2147484565" r:id="rId24"/>
    <p:sldLayoutId id="2147483818" r:id="rId25"/>
    <p:sldLayoutId id="2147483819" r:id="rId26"/>
    <p:sldLayoutId id="2147483820" r:id="rId27"/>
    <p:sldLayoutId id="2147483821" r:id="rId28"/>
    <p:sldLayoutId id="2147483822" r:id="rId29"/>
    <p:sldLayoutId id="2147483823" r:id="rId30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4983" y="249382"/>
            <a:ext cx="11277600" cy="592974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реализации 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(дополнительных общеобразовательных и программ спортивной подготовки)</a:t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рамках подготовки спортивного резерва</a:t>
            </a:r>
            <a:br>
              <a:rPr 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44824" cy="1383618"/>
          </a:xfrm>
          <a:prstGeom prst="rect">
            <a:avLst/>
          </a:prstGeom>
        </p:spPr>
      </p:pic>
      <p:pic>
        <p:nvPicPr>
          <p:cNvPr id="7" name="Picture 112" descr="Логотип-ФЦПСР-только-звез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851" y="2"/>
            <a:ext cx="1306512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51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общеразвивающие программы в области физической культуры и спорта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3576" y="894944"/>
            <a:ext cx="10656837" cy="5547419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000"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Федеральным законом «Об образовании в Российской Федерации» содержание дополнительных общеразвивающих программ и сроки обучения по ним определяются образовательной программой,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разработанной и утвержденной организацией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осуществляющей образовательную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188797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в области физической культуры и спорта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3576" y="221673"/>
            <a:ext cx="10656837" cy="630381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000"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разрабатываются и утверждаются  образовательными организациями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соответствии с требованиями законодательства и нормативных актов Российской Федерации и с учетом утвержденных Министерством спорта Российской Федерации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государственных требований и федеральных стандартов спортивной подготовки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732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2336" y="138028"/>
            <a:ext cx="11582400" cy="940279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ГОСУДАРСТВЕННЫЕ ТРЕБОВАНИЯ – 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ЕДИНЫЕ  ТРЕБОВАНИЯ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12</a:t>
            </a:fld>
            <a:endParaRPr lang="ru-RU" dirty="0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1857471" y="2764591"/>
            <a:ext cx="7815532" cy="745237"/>
          </a:xfrm>
          <a:prstGeom prst="chevron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МИНИМУМУ СОДЕРЖАНИЯ ДОПОЛНИТЕЛЬНЫХ ПРЕДПРОФЕССИОНАЛЬНЫХ ПРОГРАММ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1940595" y="3742913"/>
            <a:ext cx="7815532" cy="745962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СТРУКТУРЕ ДОПОЛНИТЕЛЬНЫХ ПРЕДПРОФЕССИОНАЛЬНЫХ ПРОГРАММ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1968307" y="4742064"/>
            <a:ext cx="7815532" cy="882891"/>
          </a:xfrm>
          <a:prstGeom prst="chevr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УСЛОВИЯМ РЕАЛИЗАЦИИ ДОПОЛНИТЕЛЬНИТЕЛЬНЫХ ПРЕДПРОФЕССИОНАЛЬНЫХ ПРОГРАММ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1986779" y="5834327"/>
            <a:ext cx="7815532" cy="760447"/>
          </a:xfrm>
          <a:prstGeom prst="chevron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СРОКАМ РЕАЛИЗАЦИИ ДОПОЛНИТЕЛЬНЫХ ПРЕДПРОФЕССИОНАЛЬНЫХ ПРОГРАММ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426692" y="1339273"/>
            <a:ext cx="7305963" cy="612648"/>
          </a:xfrm>
          <a:prstGeom prst="wedgeRectCallout">
            <a:avLst>
              <a:gd name="adj1" fmla="val -21052"/>
              <a:gd name="adj2" fmla="val 133358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обязательны для всех организаций, независимо от формы собственности и ведомственной принадлежности 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07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79717" y="1593"/>
            <a:ext cx="635000" cy="331787"/>
          </a:xfrm>
        </p:spPr>
        <p:txBody>
          <a:bodyPr/>
          <a:lstStyle/>
          <a:p>
            <a:pPr>
              <a:defRPr/>
            </a:pPr>
            <a:fld id="{0798A007-25AF-4223-91B8-C9AECC2B984F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61" y="571480"/>
            <a:ext cx="10953827" cy="857256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Федеральные государственные требования по группам видов спорта: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761962" y="1428736"/>
            <a:ext cx="10953827" cy="4929222"/>
          </a:xfrm>
        </p:spPr>
        <p:txBody>
          <a:bodyPr>
            <a:normAutofit lnSpcReduction="10000"/>
          </a:bodyPr>
          <a:lstStyle/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Игровые.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Командно-игровые.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Спортивные единоборства.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Сложно-координационные.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Циклические, скоростно-силовые, многобор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ья.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 использованием животных.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Адаптивные (спорт глухих, спорт слепых, спорт ПОДА, спорт ЛИН).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Национальные виды спорта.</a:t>
            </a:r>
          </a:p>
          <a:p>
            <a:pPr marL="623887" indent="-514350">
              <a:buFont typeface="+mj-lt"/>
              <a:buAutoNum type="arabicPeriod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Служебно-прикладные, военно-прикладные, спортивно-технические, стрелковые, а также виды спорта, осуществляемые в природной среде.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2568" y="296279"/>
            <a:ext cx="8683348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реализации дополнительных предпрофессиональных программ образовательной организации необходимо:</a:t>
            </a:r>
            <a:b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259" y="1711243"/>
            <a:ext cx="9823268" cy="9144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условий реализации программы по виду спорта (спортивной дисциплине) федеральным государственным требованиям;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5397" y="2956567"/>
            <a:ext cx="9823267" cy="8839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утвердить дополнительную предпрофессиональную программу и программу спортивной подготовки по виду спорта (спортивной дисциплине);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49981" y="4075890"/>
            <a:ext cx="9823267" cy="11819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действующие локальные акты организации с учетом требований законодательства и нормативных правовых актов;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37806" y="5412387"/>
            <a:ext cx="9823267" cy="8839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олучить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осуществление образовательной деятельности по реализации дополнительной предпрофессиональной программы по виду спорта (спортивной дисциплине);</a:t>
            </a:r>
          </a:p>
        </p:txBody>
      </p:sp>
      <p:pic>
        <p:nvPicPr>
          <p:cNvPr id="21506" name="Picture 2" descr="http://www.miib.ru/img/docs/l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8" y="5257804"/>
            <a:ext cx="1008991" cy="146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07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2697" y="471055"/>
            <a:ext cx="9496696" cy="13438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механизм проведения индивидуального отбора поступающих, его содержание по каждой дополнительной предпрофессиональной программе и систему оценок, применяемую при проведении индивидуального отбора поступающих;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2480" y="2078187"/>
            <a:ext cx="9840685" cy="10806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утвердить правила приема лиц на обучение по дополнительной предпрофессиональной программе и программе спортивной подготовки по виду спорта (спортивной дисциплине);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85117" y="3394364"/>
            <a:ext cx="10197737" cy="14962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утвердить положение и методические указания по организации промежуточной (после каждого периода обучения) и итоговой (после освоения программы этапа) аттестации обучающихся;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87740" y="5181610"/>
            <a:ext cx="10197737" cy="12330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утвердить иные документы, необходимые для реализации дополнительной предпрофессиональной программы и программы спортивной подготовки по виду спорта (спортивной дисциплине).</a:t>
            </a:r>
          </a:p>
        </p:txBody>
      </p:sp>
    </p:spTree>
    <p:extLst>
      <p:ext uri="{BB962C8B-B14F-4D97-AF65-F5344CB8AC3E}">
        <p14:creationId xmlns:p14="http://schemas.microsoft.com/office/powerpoint/2010/main" val="335048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79717" y="1593"/>
            <a:ext cx="635000" cy="331787"/>
          </a:xfrm>
        </p:spPr>
        <p:txBody>
          <a:bodyPr/>
          <a:lstStyle/>
          <a:p>
            <a:pPr>
              <a:defRPr/>
            </a:pPr>
            <a:fld id="{4A6A083C-9B06-44EA-8F7F-B9BC6AE69832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6212" y="87550"/>
            <a:ext cx="11283989" cy="1984442"/>
          </a:xfrm>
        </p:spPr>
        <p:txBody>
          <a:bodyPr>
            <a:noAutofit/>
          </a:bodyPr>
          <a:lstStyle/>
          <a:p>
            <a:pPr marL="0" indent="0" algn="ctr">
              <a:buNone/>
              <a:tabLst>
                <a:tab pos="606425" algn="ctr"/>
              </a:tabLst>
              <a:defRPr/>
            </a:pPr>
            <a:r>
              <a:rPr lang="ru-RU" sz="29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9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минимуму содержания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дополнительной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предпрофессиональной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программы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(предметные области – модули):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81501335"/>
              </p:ext>
            </p:extLst>
          </p:nvPr>
        </p:nvGraphicFramePr>
        <p:xfrm>
          <a:off x="1180002" y="1922646"/>
          <a:ext cx="10465163" cy="4315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4296154" y="2847936"/>
            <a:ext cx="163195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/>
              <a:t>Общая </a:t>
            </a:r>
            <a:r>
              <a:rPr lang="ru-RU" sz="2000" dirty="0" err="1"/>
              <a:t>физи-ческая</a:t>
            </a:r>
            <a:r>
              <a:rPr lang="ru-RU" sz="2000" dirty="0"/>
              <a:t> </a:t>
            </a:r>
            <a:r>
              <a:rPr lang="ru-RU" sz="2000" dirty="0" smtClean="0"/>
              <a:t>подготовка</a:t>
            </a:r>
            <a:endParaRPr lang="ru-RU" sz="2000" dirty="0"/>
          </a:p>
        </p:txBody>
      </p:sp>
      <p:pic>
        <p:nvPicPr>
          <p:cNvPr id="34821" name="Picture 4" descr="http://minstm.gov.ru/.cmsc/upload/images/Orel%D1%85200.jpg?100x2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22000" y="6057900"/>
            <a:ext cx="1270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83499" y="-1"/>
            <a:ext cx="9217024" cy="118370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1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Приказных </a:t>
            </a:r>
            <a:r>
              <a:rPr lang="ru-RU" altLang="ru-RU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к  минимуму содержания, структуре, условиям реализации дополнительных предпрофессиональных программ и к  срокам обучения по этим программам»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583499" y="457202"/>
            <a:ext cx="9217024" cy="2611761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дополнительных предпрофессиональных программ для обеспечения преемственности с программами спортивной подготовки необходимо учитывать: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1583499" y="3068960"/>
            <a:ext cx="9217024" cy="720080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государственные требования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1583499" y="3933056"/>
            <a:ext cx="9217024" cy="1224136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федеральных стандартов спортивной подготовки по виду спорта (спортивной дисциплине)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1614780" y="5301208"/>
            <a:ext cx="9217024" cy="1152128"/>
          </a:xfrm>
          <a:prstGeom prst="homePlat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Возрастные, гендерные  и индивидуальные особенности обучающихся при занятиях избранным видом спорта</a:t>
            </a:r>
          </a:p>
        </p:txBody>
      </p:sp>
    </p:spTree>
    <p:extLst>
      <p:ext uri="{BB962C8B-B14F-4D97-AF65-F5344CB8AC3E}">
        <p14:creationId xmlns:p14="http://schemas.microsoft.com/office/powerpoint/2010/main" val="8396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079287"/>
              </p:ext>
            </p:extLst>
          </p:nvPr>
        </p:nvGraphicFramePr>
        <p:xfrm>
          <a:off x="1715793" y="0"/>
          <a:ext cx="6483927" cy="713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87" name="Документ" r:id="rId3" imgW="6091837" imgH="8656232" progId="Word.Document.12">
                  <p:embed/>
                </p:oleObj>
              </mc:Choice>
              <mc:Fallback>
                <p:oleObj name="Документ" r:id="rId3" imgW="6091837" imgH="8656232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793" y="0"/>
                        <a:ext cx="6483927" cy="713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в области физической культуры и спорта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97024" y="318658"/>
            <a:ext cx="8597821" cy="197114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Сроки освоения дополнительных предпрофессиональных программ: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35140" y="2420888"/>
            <a:ext cx="4546637" cy="20162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31B6FD"/>
              </a:buClr>
              <a:buSzPct val="100000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Срок освоения дополнительных предпрофессиональных программ устанавливается по каждому этапу (периоду) обучения по группам видов спорта от 2 до 3 лет</a:t>
            </a:r>
            <a:endParaRPr lang="ru-RU" b="1" dirty="0">
              <a:solidFill>
                <a:srgbClr val="073E87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88619" y="2420888"/>
            <a:ext cx="4902860" cy="20162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Clr>
                <a:srgbClr val="31B6FD"/>
              </a:buClr>
              <a:buSzPct val="100000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Для детей, планирующих поступление в  профильные  образовательные организации профессионального образования, срок освоения программы может быть увеличен на 1 год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35140" y="4581128"/>
            <a:ext cx="4546637" cy="18006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Clr>
                <a:srgbClr val="31B6FD"/>
              </a:buClr>
              <a:buSzPct val="100000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Срок освоения дополнительных предпрофессиональных программ в зависимости от избранного вида спорта - от 6 до 10 лет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87571" y="4609714"/>
            <a:ext cx="4902860" cy="17720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Clr>
                <a:srgbClr val="31B6FD"/>
              </a:buClr>
              <a:buSzPct val="100000"/>
              <a:defRPr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Образовательная организация имеет право реализовывать образовательную программу в сокращенные сроки</a:t>
            </a:r>
          </a:p>
        </p:txBody>
      </p:sp>
    </p:spTree>
    <p:extLst>
      <p:ext uri="{BB962C8B-B14F-4D97-AF65-F5344CB8AC3E}">
        <p14:creationId xmlns:p14="http://schemas.microsoft.com/office/powerpoint/2010/main" val="119434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7533" y="3172691"/>
            <a:ext cx="10272184" cy="320906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 организации дополнительного образования детей, осуществляющие деятельность в области физической культуры и спорта и реализующие программы спортивной подготовки, разработанные на основе федеральных стандартов спортивной подготовки, наряду с указанными программами реализуют дополнительные образовательные программы в области физической культуры и спорта.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914400" y="637309"/>
            <a:ext cx="10653184" cy="2396836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 6 статьи 33 Федерального закона «О физической культуре и спорте в Российской Федерации» № 329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Устанавливает следующее: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в области физической культуры и спорта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3576" y="304801"/>
            <a:ext cx="10656837" cy="606829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000"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обучающихся на следующий этап и период реализации дополнительной предпрофессиональной программы осуществляется на основании результатов промежуточной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 вправе выдавать обучающимся, которые освоили образовательные программы, документы об обучении. Данный документ разрабатывается самими организациями самостоятельно на основании пункта 15 статьи 60 Федерального закона «Об образовании в Российской Федерации».</a:t>
            </a:r>
          </a:p>
        </p:txBody>
      </p:sp>
    </p:spTree>
    <p:extLst>
      <p:ext uri="{BB962C8B-B14F-4D97-AF65-F5344CB8AC3E}">
        <p14:creationId xmlns:p14="http://schemas.microsoft.com/office/powerpoint/2010/main" val="373709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651" y="195943"/>
            <a:ext cx="11582400" cy="838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аттестация проводится в целях определения:</a:t>
            </a:r>
            <a:endParaRPr lang="ru-RU" sz="2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00891" y="1544620"/>
            <a:ext cx="3161212" cy="1593669"/>
          </a:xfrm>
          <a:prstGeom prst="foldedCorner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реализации дополнительной предпрофессиональной программы;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3215871" y="2612571"/>
            <a:ext cx="3359332" cy="1489166"/>
          </a:xfrm>
          <a:prstGeom prst="foldedCorner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теоретической и практической подготовки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  <a:endParaRPr lang="ru-RU" sz="2000" dirty="0"/>
          </a:p>
          <a:p>
            <a:pPr lvl="0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5843683" y="3507517"/>
            <a:ext cx="3727268" cy="1835192"/>
          </a:xfrm>
          <a:prstGeom prst="foldedCorner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знаний, умений и навыков, сформированных у обучающихся на определенном этапе освоения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887" y="1325739"/>
            <a:ext cx="3474492" cy="2031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0" y="4199859"/>
            <a:ext cx="3214647" cy="250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нутый угол 10"/>
          <p:cNvSpPr/>
          <p:nvPr/>
        </p:nvSpPr>
        <p:spPr>
          <a:xfrm>
            <a:off x="3892731" y="5507161"/>
            <a:ext cx="7994468" cy="1160277"/>
          </a:xfrm>
          <a:prstGeom prst="foldedCorne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 промежуточной (итоговой)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определяется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организацией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самостоятельно,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содержать контроль по каждой предметной области.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0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15" y="679269"/>
            <a:ext cx="9100302" cy="6662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 об обучении относятся: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3" y="1811953"/>
            <a:ext cx="11133908" cy="7707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об обучении;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3" y="3119923"/>
            <a:ext cx="11133908" cy="9056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видетельство об освоении дополнительной предпрофессиональной программы;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5963" y="4536983"/>
            <a:ext cx="11133908" cy="7707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документы.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http://www.defectologiya.ru/upload/resize_cache/iblock/8d3/8d38cc96a3ec8145367c0bf68b269157_thumb_f732d5287fdc0a7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781" y="64835"/>
            <a:ext cx="1957088" cy="138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пкк\Desktop\03\07 - Коррекция зависимого и созависимого поведения - Евгений Седов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197" y="5465205"/>
            <a:ext cx="2035835" cy="1392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015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 rot="20798564">
            <a:off x="313829" y="449033"/>
            <a:ext cx="4955256" cy="5680372"/>
          </a:xfrm>
          <a:prstGeom prst="vertic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Российской Федерации от 27 декабря 2013 года N 1125 "Об утверждении особенностей организации и осуществления образовательной, тренировочной и методической деятельности в области физической культуры и спорта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426927" y="274321"/>
            <a:ext cx="5434148" cy="1698171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предпрофессиональная программа в зависимости от вида спорта (спортивной дисциплины) разрабатывается на период от шести до десяти лет.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6928" y="2364383"/>
            <a:ext cx="5329645" cy="41931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lnSpc>
                <a:spcPct val="150000"/>
              </a:lnSpc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обучения составляет: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начальной подготовки - до 3 лет;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тренировочном этапе (период базовой подготовки) - до 2 лет;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тренировочном этапе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(период спортивной специализации) - до 3 лет;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совершенствования спортивного мастерства - до 2 лет.</a:t>
            </a:r>
          </a:p>
        </p:txBody>
      </p:sp>
    </p:spTree>
    <p:extLst>
      <p:ext uri="{BB962C8B-B14F-4D97-AF65-F5344CB8AC3E}">
        <p14:creationId xmlns:p14="http://schemas.microsoft.com/office/powerpoint/2010/main" val="23369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54669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предпрофессиональные программы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1616" y="1750978"/>
            <a:ext cx="10499744" cy="1634247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 eaLnBrk="1" hangingPunct="1"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 самостоятельно разрабатывают правила приема граждан на обучение по дополнительным предпрофессиональным программам на основании пункта 2 статьи 30 Федерального закона «Об образовании в Российской Федерации»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69560" y="3505050"/>
            <a:ext cx="10656837" cy="222821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правил приема осуществляется с учетом Порядка приема на обучение по дополнительным предпрофессиональным программам в области физической культуры и спорта, согласно 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Минспорта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12 сентября 2013 года N 731;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государственных требований;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федеральных стандартов спортивной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val="31313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в области физической культуры и спорта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1754" y="1052736"/>
            <a:ext cx="10787974" cy="5493979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процесс </a:t>
            </a:r>
            <a:endParaRPr lang="ru-RU" sz="3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дополнительным предпрофессиональным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 ведется в соответствии с учебным планом, рассчитанным в соответствии с федеральными государственными требованиями не менее чем на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недель (по национальным и адаптивным видам спорта) и не менее чем на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недели (по остальным видам спорта).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69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252918"/>
            <a:ext cx="8723448" cy="79981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предпрофессиональные программы в области физической культуры и спорта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97024" y="1498060"/>
            <a:ext cx="8597821" cy="791736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учебного плана предусматриваются: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2849" y="2564909"/>
            <a:ext cx="96079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по предметным областям (в том числе проводимые по группам, подгруппам и индивидуально);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минимум один тренировочный сбор продолжительностью от 14 до 21 дня (без учета проезда к месту проведения тренировочных сборов и обратно);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соревнованиях;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обучающихся;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(итоговая) аттестация обучающихся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78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151874"/>
              </p:ext>
            </p:extLst>
          </p:nvPr>
        </p:nvGraphicFramePr>
        <p:xfrm>
          <a:off x="451811" y="204281"/>
          <a:ext cx="11629946" cy="3726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8666"/>
                <a:gridCol w="3745618"/>
                <a:gridCol w="573861"/>
                <a:gridCol w="573861"/>
                <a:gridCol w="1339457"/>
                <a:gridCol w="1339457"/>
                <a:gridCol w="261890"/>
                <a:gridCol w="272375"/>
                <a:gridCol w="282102"/>
                <a:gridCol w="535021"/>
                <a:gridCol w="330741"/>
                <a:gridCol w="301557"/>
                <a:gridCol w="428017"/>
                <a:gridCol w="311285"/>
                <a:gridCol w="554477"/>
                <a:gridCol w="301561"/>
              </a:tblGrid>
              <a:tr h="181955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предметных областей, разделов и учебных дисциплин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аттестация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нагрузка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Самостоятельная работа (внеаудиторная работа)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Образовательный и тренировочный процесс (аудиторная работа),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аттестация (промежуточная и итоговая)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8160" algn="l"/>
                          <a:tab pos="1551305" algn="ctr"/>
                        </a:tabLs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Аудиторная нагрузка по периодам подготовки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77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Трудоемкость в часах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 vert="vert270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Трудоемкость в часах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 vert="vert27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Трудоемкость в часах   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ССМ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000" marR="570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7789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2836" y="207819"/>
            <a:ext cx="10626437" cy="1052946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организации спортивной подготовки в Российской Федерации от 12 мая 2014 года № ВМ-04-10/2554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8985" y="1468587"/>
            <a:ext cx="10469595" cy="1233053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от 16 августа 2013 года № 645 «Об утверждении Порядка приема лиц в физкультурно-спортивные организации, созданные Российской Федерацией и осуществляющие спортивную подготовку»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7531" y="2978729"/>
            <a:ext cx="10331049" cy="955963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от 16 августа 2013 года № 637  «Об утверждении примерной формы договора оказания услуг по спортивной подготовке»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97532" y="4136753"/>
            <a:ext cx="10337497" cy="1173741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от 30 августа 2013 года № 636 «Об утверждении порядка осуществления контроля за соблюдением организациями, осуществляющими спортивную подготовку, федеральных стандартов спортивной подготовки»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52949" y="5492270"/>
            <a:ext cx="10358759" cy="912188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стандарты спортивной подготовки по видам спорта</a:t>
            </a:r>
          </a:p>
        </p:txBody>
      </p:sp>
    </p:spTree>
    <p:extLst>
      <p:ext uri="{BB962C8B-B14F-4D97-AF65-F5344CB8AC3E}">
        <p14:creationId xmlns:p14="http://schemas.microsoft.com/office/powerpoint/2010/main" val="45503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86264"/>
            <a:ext cx="11582400" cy="99203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РАЗРАБАТЫВАЮТСЯ 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СТАНДАРТОВ СПОРТИВНОЙ ПОДГОТОВКИ ПО ВИДАМ СПОРТА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22876" y="1991928"/>
            <a:ext cx="11582400" cy="4104677"/>
          </a:xfrm>
          <a:solidFill>
            <a:schemeClr val="bg2">
              <a:lumMod val="9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совокупность минимальных требований к спортивной подготовке по видам спорта (за исключением военно-прикладных, служебно-прикладных видов спорта, а также национальных видов спорта, развитие которых не осуществляется соответствующей общероссийской спортивной федерацией), разработанных и утвержденных в соответствии с настоящим Федеральным законом и обязательных для организаций, осуществляющих спортивную подготовку.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  <p:sp>
        <p:nvSpPr>
          <p:cNvPr id="4" name="Стрелка вправо с вырезом 3"/>
          <p:cNvSpPr/>
          <p:nvPr/>
        </p:nvSpPr>
        <p:spPr>
          <a:xfrm rot="5400000">
            <a:off x="5978880" y="1099410"/>
            <a:ext cx="600570" cy="964435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3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884424" y="166257"/>
            <a:ext cx="11137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29 декабря 2012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273-ФЗ 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образовании в Российской Федерации»</a:t>
            </a:r>
          </a:p>
          <a:p>
            <a:pPr algn="r"/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Вступил </a:t>
            </a:r>
            <a:r>
              <a:rPr lang="ru-RU" sz="32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силу с 1 сентября 2013 года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79717" y="1593"/>
            <a:ext cx="635000" cy="331787"/>
          </a:xfrm>
        </p:spPr>
        <p:txBody>
          <a:bodyPr/>
          <a:lstStyle/>
          <a:p>
            <a:pPr>
              <a:defRPr/>
            </a:pPr>
            <a:fld id="{F1FCD021-F424-40AF-81B1-8704C6209E6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6" name="Прямоугольник 3"/>
          <p:cNvSpPr>
            <a:spLocks noGrp="1" noChangeArrowheads="1"/>
          </p:cNvSpPr>
          <p:nvPr>
            <p:ph type="ctrTitle"/>
          </p:nvPr>
        </p:nvSpPr>
        <p:spPr bwMode="auto">
          <a:xfrm>
            <a:off x="625481" y="1848057"/>
            <a:ext cx="1133475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880" indent="0" algn="ctr"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Статья 84. Особенности реализации образовательных программ в области физической культуры и спорта</a:t>
            </a:r>
          </a:p>
          <a:p>
            <a:pPr marL="182880" indent="0"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для образовательных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осуществляющих деятельность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физической культуры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995858" y="272374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5020" y="1440874"/>
            <a:ext cx="106292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поступающих осуществляется на основании результатов индивидуального отбора, который заключается  в выявлении у поступающих физических, психологических способностей и (или) двигательных  умений, необходимых для освоения соответствующих программ спортивной подготовки.</a:t>
            </a:r>
          </a:p>
          <a:p>
            <a:pPr indent="450000" algn="just"/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Требования, которые предъявляются к структуре и содержанию программ спортивной подготовки, содержатся в Федеральных стандартах спортивной подготовки.</a:t>
            </a:r>
          </a:p>
        </p:txBody>
      </p:sp>
    </p:spTree>
    <p:extLst>
      <p:ext uri="{BB962C8B-B14F-4D97-AF65-F5344CB8AC3E}">
        <p14:creationId xmlns:p14="http://schemas.microsoft.com/office/powerpoint/2010/main" val="188218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155283"/>
            <a:ext cx="11582400" cy="9230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СТАНДАРТЫ СПОРТИВНОЙ ПОДГОТОВКИ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3252160" y="1216325"/>
            <a:ext cx="4735901" cy="612648"/>
          </a:xfrm>
          <a:prstGeom prst="wedgeRectCallout">
            <a:avLst>
              <a:gd name="adj1" fmla="val -20833"/>
              <a:gd name="adj2" fmla="val 10051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ДЛЯ ОБЕСПЕЧЕНИЯ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276051" y="2406779"/>
            <a:ext cx="3545455" cy="1923691"/>
          </a:xfrm>
          <a:prstGeom prst="cub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 основных требований к спортивной подготовке на всей территории Российской Федерации</a:t>
            </a:r>
          </a:p>
        </p:txBody>
      </p:sp>
      <p:sp>
        <p:nvSpPr>
          <p:cNvPr id="7" name="Куб 6"/>
          <p:cNvSpPr/>
          <p:nvPr/>
        </p:nvSpPr>
        <p:spPr>
          <a:xfrm>
            <a:off x="4304580" y="3096256"/>
            <a:ext cx="3476445" cy="2001157"/>
          </a:xfrm>
          <a:prstGeom prst="cube">
            <a:avLst/>
          </a:prstGeom>
          <a:solidFill>
            <a:schemeClr val="accent3">
              <a:lumMod val="75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планомерности осуществления спортивной подготовки на всей территории Российской Федерации</a:t>
            </a:r>
          </a:p>
        </p:txBody>
      </p:sp>
      <p:sp>
        <p:nvSpPr>
          <p:cNvPr id="8" name="Куб 7"/>
          <p:cNvSpPr/>
          <p:nvPr/>
        </p:nvSpPr>
        <p:spPr>
          <a:xfrm>
            <a:off x="7988060" y="3975973"/>
            <a:ext cx="3996677" cy="2242868"/>
          </a:xfrm>
          <a:prstGeom prst="cube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спортсменов высокого класса для спортивных сборных команд, в том числе спортивных сборных команд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62978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4281" y="97278"/>
            <a:ext cx="10870120" cy="5933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требований</a:t>
            </a:r>
            <a:b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федерального стандарта спортивной подготовки</a:t>
            </a:r>
          </a:p>
        </p:txBody>
      </p:sp>
      <p:sp>
        <p:nvSpPr>
          <p:cNvPr id="3075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Требования к структуре и содержанию программ спортивной подготовки, в том числе к освоению их теоретических и практических разделов применительно к каждому этапу спортивной подготовки.</a:t>
            </a:r>
          </a:p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Нормативы физической подготовки и иные спортивные нормативы с учетом возраста, пола лиц, проходящих спортивную подготовку, особенностей вида спорта (спортивных дисциплин).</a:t>
            </a:r>
          </a:p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Требования к участию лиц, проходящих спортивную подготовку, и лиц, ее осуществляющих, в спортивных соревнованиях, предусмотренных в соответствии с реализуемой программой спортивной подготовки.</a:t>
            </a:r>
          </a:p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Требования к результатам реализации программ спортивной подготовки на каждом из этапов программ спортивной подготовки.</a:t>
            </a:r>
          </a:p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Особенности осуществления спортивной подготовки по отдельным спортивным дисциплинам по виду спорта.</a:t>
            </a:r>
          </a:p>
          <a:p>
            <a:pPr marL="400050" indent="-400050" algn="just">
              <a:buFont typeface="Calibri" pitchFamily="34" charset="0"/>
              <a:buAutoNum type="romanUcPeriod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Требования к условиям реализации программ спортивной подготовки, в том числе кадрам, материально-технической базе и инфраструктуре организаций, осуществляющих спортивную подготовку, и иным условиям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074401" cy="7490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Приложения </a:t>
            </a:r>
            <a:b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федеральному стандарту спортивной подготовки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807395" y="731519"/>
            <a:ext cx="10428051" cy="5669281"/>
          </a:xfrm>
        </p:spPr>
        <p:txBody>
          <a:bodyPr>
            <a:normAutofit/>
          </a:bodyPr>
          <a:lstStyle/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Продолжительность этапов спортивной подготовки, минимальный возраст лиц для зачисления на этапы спортивной подготовки и минимальное количество лиц, проходящих спортивную подготовку в группах на этапах спортивной подготовки по виду спорта.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Соотношение объемов тренировочного процесса по видам подготовки на этапах спортивной подготовки по виду спорта.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Планируемые показатели соревновательной деятельности по виду спорта.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Влияние физических качеств и телосложения на результативность по виду спорта.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5.-8.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Нормативы общей и специальной физической подготовки для зачисления в группы спортивной подготовки на этапах спортивной подготовки (НП, ТГ (СС), ССМ, ВСМ).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Нормативы максимального объема тренировочной нагрузки 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 астрономических часах).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Перечень тренировочных сборов.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Оборудование и инвентарь, необходимые для прохождения спортивной подготовки.</a:t>
            </a:r>
          </a:p>
          <a:p>
            <a:pPr marL="0" indent="0" algn="just">
              <a:buFont typeface="Arial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Обеспечение спортивной экипировкой.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97024" y="204281"/>
            <a:ext cx="8597821" cy="208551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формами осуществления спортивной подготовки являются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2849" y="2564909"/>
            <a:ext cx="960797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и индивидуальные тренировочные и теоретические занятия;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индивидуальным планам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тренировочные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сборы;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промежуточная (итоговая) аттестация обучающихся</a:t>
            </a: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спортивных соревнованиях и мероприятиях;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инструкторская и судейская практика;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медико-восстановительные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мероприятия;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контроль</a:t>
            </a:r>
          </a:p>
          <a:p>
            <a:pPr indent="450000" algn="just">
              <a:buFont typeface="Wingdings" panose="05000000000000000000" pitchFamily="2" charset="2"/>
              <a:buChar char="Ø"/>
            </a:pPr>
            <a:endParaRPr lang="ru-RU" sz="20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0044" y="204282"/>
            <a:ext cx="9124802" cy="164397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и контроль 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6306" y="2006609"/>
            <a:ext cx="99805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  <a:tabLst>
                <a:tab pos="630555" algn="l"/>
              </a:tabLst>
            </a:pPr>
            <a:r>
              <a:rPr lang="ru-RU" b="1" dirty="0">
                <a:latin typeface="Times New Roman"/>
                <a:ea typeface="Times New Roman"/>
              </a:rPr>
              <a:t>Система контроля и зачетные требования программы должны включать:</a:t>
            </a:r>
            <a:endParaRPr lang="ru-RU" sz="1100" b="1" dirty="0">
              <a:effectLst/>
              <a:latin typeface="Arial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549" y="2694561"/>
            <a:ext cx="2500007" cy="320039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конкретизацию критериев подготовки спортсменов на каждом этапе спортивной подготовки, с учетом возраста и влияния физических качеств и телосложения на результативность в виде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спорта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/>
              <a:latin typeface="Arial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65380" y="2694561"/>
            <a:ext cx="2616740" cy="320039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требования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к результатам реализации программы на каждом этапе спортивной подготовки, выполнение которых дает основание для перевода спортсмена на следующий этап спортивной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подготовки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/>
              <a:latin typeface="Arial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9669" y="2694561"/>
            <a:ext cx="3988340" cy="320039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виды контроля теоретической, общей физической, специальной физической, технической, тактической, психологической, интегральной, соревновательной подготовки, комплекс контрольных испытаний и контрольно-переводные нормативы по годам и этапам подготовки, сроки проведения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контроля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/>
              <a:latin typeface="Arial"/>
              <a:ea typeface="Times New Roman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9134215">
            <a:off x="1083781" y="2390572"/>
            <a:ext cx="1060315" cy="32101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9134215">
            <a:off x="3735424" y="2446506"/>
            <a:ext cx="1060315" cy="32101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465013" y="2694561"/>
            <a:ext cx="2597284" cy="320039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комплексы контрольных упражнений для оценки овладения видами подготовки спортсменов, методические указания по организации тестирования, методам и организации медико-биологического обследования</a:t>
            </a:r>
            <a:endParaRPr lang="ru-RU" sz="1100" dirty="0">
              <a:solidFill>
                <a:schemeClr val="bg2">
                  <a:lumMod val="50000"/>
                </a:schemeClr>
              </a:solidFill>
              <a:effectLst/>
              <a:latin typeface="Arial"/>
              <a:ea typeface="Times New Roman"/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2191697">
            <a:off x="6653720" y="2446123"/>
            <a:ext cx="1060315" cy="32101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191697">
            <a:off x="8934855" y="2446122"/>
            <a:ext cx="1060315" cy="32101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156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97030" y="933854"/>
            <a:ext cx="8723447" cy="1126993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результат реализации программы спортивной подготовки на этапе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подготовки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83208" y="2060848"/>
            <a:ext cx="988938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устойчивого интереса к занятиям спортом; 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широкого круга двигательных умений и навыков;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основ техники по виду спорта;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гармоничное развитие физических качеств;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 спортсменов; 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перспективных  юных спортсменов для дальнейших  занятий  по  виду спорта. </a:t>
            </a:r>
          </a:p>
          <a:p>
            <a:pPr indent="450000" algn="just">
              <a:buFont typeface="Wingdings" panose="05000000000000000000" pitchFamily="2" charset="2"/>
              <a:buChar char="Ø"/>
            </a:pP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43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97030" y="526368"/>
            <a:ext cx="8723447" cy="1374761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результат реализации программы спортивной подготовки 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тренировочном этапе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83208" y="2060848"/>
            <a:ext cx="98893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уровня  общей  и  специальной  физической,  технической, тактической и психологической подготовки;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 опыта  и  достижение  стабильности  выступления  на официальных спортивных соревнованиях по виду спорта;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спортивной мотивации;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 спортсменов. </a:t>
            </a:r>
          </a:p>
          <a:p>
            <a:pPr indent="450000" algn="just">
              <a:buFont typeface="Wingdings" panose="05000000000000000000" pitchFamily="2" charset="2"/>
              <a:buChar char="Ø"/>
            </a:pP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5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97030" y="304800"/>
            <a:ext cx="8723447" cy="175604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результат реализации программы спортивной подготовки 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этапе совершенствования спортивного мастерства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7024" y="2276872"/>
            <a:ext cx="98893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0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функциональных возможностей организма спортсменов;  </a:t>
            </a:r>
          </a:p>
          <a:p>
            <a:pPr lvl="0" indent="4500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 общих  и  специальных  физических  качеств,  технической, тактической и психологической подготовки;  </a:t>
            </a:r>
          </a:p>
          <a:p>
            <a:pPr lvl="0" indent="4500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стабильность  демонстрации  высоких  спортивных  результатов  на региональных и всероссийских официальных спортивных соревнованиях; </a:t>
            </a:r>
          </a:p>
          <a:p>
            <a:pPr lvl="0" indent="4500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высокого уровня спортивной мотивации;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здоровья спортсменов. </a:t>
            </a:r>
          </a:p>
        </p:txBody>
      </p:sp>
    </p:spTree>
    <p:extLst>
      <p:ext uri="{BB962C8B-B14F-4D97-AF65-F5344CB8AC3E}">
        <p14:creationId xmlns:p14="http://schemas.microsoft.com/office/powerpoint/2010/main" val="35133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97030" y="304800"/>
            <a:ext cx="8723447" cy="1756048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00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результат реализации программы спортивной подготовки н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этапе высшего спортивного мастерства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83500" y="2636912"/>
            <a:ext cx="98893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 результатов  уровня  спортивных  сборных  команд Российской Федерации; </a:t>
            </a:r>
          </a:p>
          <a:p>
            <a:pPr lvl="0" indent="4500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стабильности  демонстрации  высоких  спортивных  результатов  во всероссийских и международных официальных спортивных соревнованиях. </a:t>
            </a:r>
          </a:p>
        </p:txBody>
      </p:sp>
    </p:spTree>
    <p:extLst>
      <p:ext uri="{BB962C8B-B14F-4D97-AF65-F5344CB8AC3E}">
        <p14:creationId xmlns:p14="http://schemas.microsoft.com/office/powerpoint/2010/main" val="236841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1525097" y="251104"/>
            <a:ext cx="8928992" cy="805011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 декабря 2012 года № 273-ФЗ </a:t>
            </a:r>
          </a:p>
          <a:p>
            <a:pPr>
              <a:defRPr/>
            </a:pP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образовании в Российской Федерации» </a:t>
            </a:r>
            <a:endParaRPr lang="ru-RU" altLang="ru-RU" sz="1900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52465" y="263236"/>
            <a:ext cx="10588371" cy="1996200"/>
          </a:xfrm>
          <a:prstGeom prst="round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 84. Особенности реализации образовательных программ в области физической культуры и спорта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8528" y="2564912"/>
            <a:ext cx="11137237" cy="3816423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образовательных программ в области физической культуры и спорта направлена на: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воспитание личности,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знаний, умений и навыков в области физической культуры и спорта,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совершенствование,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культуры здорового и безопасного образа жизни,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отбор наиболее одаренных детей и подростков,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прохождения спортивной подготовки,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подготовку кадров в области физической культуры и спорта.</a:t>
            </a:r>
          </a:p>
          <a:p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4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низ 4"/>
          <p:cNvSpPr/>
          <p:nvPr/>
        </p:nvSpPr>
        <p:spPr>
          <a:xfrm>
            <a:off x="483331" y="261257"/>
            <a:ext cx="10998927" cy="1567543"/>
          </a:xfrm>
          <a:prstGeom prst="downArrowCallou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соответствия спортивной подготовки требованиям ФССП осуществляется в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отношении: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502232" y="2053046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и содержания программ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6411694" y="5218611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 </a:t>
            </a: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программ на каждом из этапов 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502232" y="3585754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спортсменов в спортивных соревнованиях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1502232" y="5218611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нормативов ОФП и СФП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411694" y="3585754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реализации программ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6320254" y="2053046"/>
            <a:ext cx="4077785" cy="1310640"/>
          </a:xfrm>
          <a:prstGeom prst="round2Diag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особенностей осуществления спортивной подготовки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500"/>
            <a:ext cx="1364339" cy="130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794100"/>
              </p:ext>
            </p:extLst>
          </p:nvPr>
        </p:nvGraphicFramePr>
        <p:xfrm>
          <a:off x="2618509" y="0"/>
          <a:ext cx="6303819" cy="6750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1" name="Документ" r:id="rId3" imgW="6283177" imgH="9608372" progId="Word.Document.12">
                  <p:embed/>
                </p:oleObj>
              </mc:Choice>
              <mc:Fallback>
                <p:oleObj name="Документ" r:id="rId3" imgW="6283177" imgH="9608372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509" y="0"/>
                        <a:ext cx="6303819" cy="6750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42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775857"/>
              </p:ext>
            </p:extLst>
          </p:nvPr>
        </p:nvGraphicFramePr>
        <p:xfrm>
          <a:off x="-1" y="0"/>
          <a:ext cx="12192000" cy="707316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96000"/>
                <a:gridCol w="6096000"/>
              </a:tblGrid>
              <a:tr h="1065947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отличия предпрофессиональных программ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программ спортивной подготовки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989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Дополнительные образовательные программы</a:t>
                      </a:r>
                      <a:endParaRPr kumimoji="0" lang="ru-RU" sz="28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Предпрофессиональные</a:t>
                      </a:r>
                      <a:endParaRPr kumimoji="0" lang="ru-RU" sz="28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Программы спортивной подготовки</a:t>
                      </a:r>
                      <a:endParaRPr kumimoji="0" lang="ru-RU" sz="28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0861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Утверждаются </a:t>
                      </a:r>
                      <a:r>
                        <a:rPr kumimoji="0" lang="ru-RU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Минспортом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 России по согласованию с </a:t>
                      </a:r>
                      <a:r>
                        <a:rPr kumimoji="0" lang="ru-RU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Минобрнауки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 России и указаны в приказе о Порядке приема на обучение дополнительным предпрофессиональным программам в области физической культуры и спорта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Выполнение требований Федеральных стандартов спортивной подготовки по избранному виду спорта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8840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43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464724"/>
              </p:ext>
            </p:extLst>
          </p:nvPr>
        </p:nvGraphicFramePr>
        <p:xfrm>
          <a:off x="0" y="1"/>
          <a:ext cx="12192000" cy="6858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96000"/>
                <a:gridCol w="6096000"/>
              </a:tblGrid>
              <a:tr h="2071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Наличие лицензии на право ведения образовательной деятельности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Лицензированию не подлежит, так как реализуется на основании Федеральных стандартов спортивной подготовки</a:t>
                      </a:r>
                    </a:p>
                  </a:txBody>
                  <a:tcPr/>
                </a:tc>
              </a:tr>
              <a:tr h="18418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 соответствии с федеральными государственными требованиями (ФГТ) по группам видов спорта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 соответствии с Федеральными стандартами спортивной подготовки </a:t>
                      </a:r>
                    </a:p>
                  </a:txBody>
                  <a:tcPr/>
                </a:tc>
              </a:tr>
              <a:tr h="29445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Дети до 17 лет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 соответствии с Федеральными стандартами спортивной подготовки по виду спорта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5576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44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992482"/>
              </p:ext>
            </p:extLst>
          </p:nvPr>
        </p:nvGraphicFramePr>
        <p:xfrm>
          <a:off x="0" y="1"/>
          <a:ext cx="12192000" cy="68579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96000"/>
                <a:gridCol w="6096000"/>
              </a:tblGrid>
              <a:tr h="1922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Физическое воспитание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Спортивная подготовка</a:t>
                      </a:r>
                      <a:endParaRPr kumimoji="0" lang="ru-RU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  <a:tr h="49352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Всестороннее развитие личности, выявление спортивно одаренных детей, профессиональная ориентация для сферы физической культуры и спорта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Максимальная реализация 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духовных и физических возможностей, </a:t>
                      </a:r>
                      <a:r>
                        <a:rPr kumimoji="0" lang="ru-RU" sz="2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достижение определенного спортивного результата</a:t>
                      </a: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, подготовка спортивного резерва, зачисление в составы спортивных сборных команд Российской Федерации, субъектов Российской Федерации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2441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45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176546"/>
              </p:ext>
            </p:extLst>
          </p:nvPr>
        </p:nvGraphicFramePr>
        <p:xfrm>
          <a:off x="0" y="1"/>
          <a:ext cx="12192000" cy="673153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96000"/>
                <a:gridCol w="6096000"/>
              </a:tblGrid>
              <a:tr h="2071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Государственное (муниципальное) задание – услуга по реализация дополнительных предпрофессиональных программ в области физической культуры и спорт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Государственное (муниципальное) задание – услуга по реализация дополнительных предпрофессиональных программ в области физической культуры и спорт</a:t>
                      </a:r>
                    </a:p>
                  </a:txBody>
                  <a:tcPr/>
                </a:tc>
              </a:tr>
              <a:tr h="18418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Годовой календарный учебный график из расчета не менее 36 недель (по национальным и адаптивны видам спорта) и не менее 42 недель (по остальным избранным видам спорта)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Годовой календарный учебный график из расчета не менее 36 недель (по национальным и адаптивны видам спорта) и не менее 42 недель (по остальным избранным видам спорта)</a:t>
                      </a:r>
                    </a:p>
                  </a:txBody>
                  <a:tcPr/>
                </a:tc>
              </a:tr>
              <a:tr h="22814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Этапы 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НП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ССМ (до 2017 г.)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Этапы 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НП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ССМ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ВСМ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30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/>
          <p:cNvSpPr>
            <a:spLocks noGrp="1"/>
          </p:cNvSpPr>
          <p:nvPr>
            <p:ph sz="quarter" idx="13"/>
          </p:nvPr>
        </p:nvSpPr>
        <p:spPr>
          <a:xfrm>
            <a:off x="1631951" y="692150"/>
            <a:ext cx="8928100" cy="5784850"/>
          </a:xfrm>
        </p:spPr>
        <p:txBody>
          <a:bodyPr/>
          <a:lstStyle/>
          <a:p>
            <a:pPr algn="ctr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0" y="331788"/>
            <a:ext cx="2717800" cy="144145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600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дополнительные общеразвивающие</a:t>
            </a:r>
          </a:p>
          <a:p>
            <a:pPr algn="ctr">
              <a:defRPr/>
            </a:pPr>
            <a:r>
              <a:rPr lang="ru-RU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400" dirty="0">
              <a:solidFill>
                <a:srgbClr val="292934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41807" y="331788"/>
            <a:ext cx="3294063" cy="14414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600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6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дополнительные </a:t>
            </a:r>
            <a:r>
              <a:rPr lang="ru-RU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предпрофессиональные </a:t>
            </a:r>
            <a:r>
              <a:rPr lang="ru-RU" sz="26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sz="2600" dirty="0">
              <a:solidFill>
                <a:srgbClr val="292934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35870" y="331788"/>
            <a:ext cx="3132137" cy="14414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600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600" dirty="0">
                <a:solidFill>
                  <a:srgbClr val="2929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95437" y="1916114"/>
            <a:ext cx="2646363" cy="45370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направлены на физическое воспитание личности, выявление одаренных детей, получение ими начальных знаний о физической культуре и спорте </a:t>
            </a:r>
          </a:p>
          <a:p>
            <a:pPr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59263" y="1897064"/>
            <a:ext cx="3276600" cy="45561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направлены на отбор одаренных детей, создание условий для их физического воспитания и физического развития, получение ими начальных знаний, умений, навыков в области физической культуры и спорта</a:t>
            </a:r>
          </a:p>
          <a:p>
            <a:pPr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solidFill>
                <a:srgbClr val="292934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53329" y="1916114"/>
            <a:ext cx="3114675" cy="45370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dirty="0">
              <a:solidFill>
                <a:srgbClr val="292934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>
                <a:solidFill>
                  <a:srgbClr val="292934"/>
                </a:solidFill>
                <a:latin typeface="Times New Roman" pitchFamily="18" charset="0"/>
                <a:cs typeface="Times New Roman" panose="02020603050405020304" pitchFamily="18" charset="0"/>
              </a:rPr>
              <a:t>направлены на высшие достижения (достижение результата через программно-целевой характер деятельности) и на непрерывность процесса подготовки (организацию многолетнего, круглогодичного и этапного процесса подготовки спортсмена</a:t>
            </a:r>
          </a:p>
          <a:p>
            <a:pPr algn="ctr">
              <a:defRPr/>
            </a:pPr>
            <a:endParaRPr lang="ru-RU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dirty="0">
              <a:solidFill>
                <a:srgbClr val="29293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35191" y="20638"/>
            <a:ext cx="4897437" cy="6213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 (ФЗ-273)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680328" y="20642"/>
            <a:ext cx="2879725" cy="6213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(ФЗ-329)</a:t>
            </a:r>
          </a:p>
        </p:txBody>
      </p:sp>
    </p:spTree>
    <p:extLst>
      <p:ext uri="{BB962C8B-B14F-4D97-AF65-F5344CB8AC3E}">
        <p14:creationId xmlns:p14="http://schemas.microsoft.com/office/powerpoint/2010/main" val="5642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80646275"/>
              </p:ext>
            </p:extLst>
          </p:nvPr>
        </p:nvGraphicFramePr>
        <p:xfrm>
          <a:off x="1919536" y="1124744"/>
          <a:ext cx="8363272" cy="5208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43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03392" y="817424"/>
            <a:ext cx="2447925" cy="117172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«ХОЧУ!»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91063" y="775856"/>
            <a:ext cx="2665412" cy="12132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«МОГУ!!»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96228" y="734292"/>
            <a:ext cx="2447925" cy="12548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«ДОЛЖЕН!!!»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316163" y="2133611"/>
            <a:ext cx="10795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448304" y="2133611"/>
            <a:ext cx="1152525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8688394" y="2133611"/>
            <a:ext cx="1008063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03392" y="2492386"/>
            <a:ext cx="2447925" cy="13684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Принимаем всех желающих</a:t>
            </a:r>
          </a:p>
          <a:p>
            <a:pPr algn="ctr">
              <a:defRPr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27582" y="2492386"/>
            <a:ext cx="2663825" cy="1368425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ведется по конкурсу из категории «ХОЧУ»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51765" y="2492375"/>
            <a:ext cx="2736851" cy="134645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индивидуальный отбор одаренных детей из категории «МОГУ»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45727" y="4588777"/>
            <a:ext cx="2447925" cy="1873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</a:t>
            </a:r>
            <a: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общеразвивающие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на оздоровительном этапе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61974" y="4574548"/>
            <a:ext cx="3024187" cy="1873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</a:t>
            </a:r>
            <a: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предпрофессиональные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 на этапах:</a:t>
            </a:r>
          </a:p>
          <a:p>
            <a:pPr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-начальной подготовки;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-тренировочный этап;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-этап </a:t>
            </a: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ССМ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691271" y="4555825"/>
            <a:ext cx="2879725" cy="18732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 на этапах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-начальной подготовки;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-тренировочный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-этап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ССМ</a:t>
            </a:r>
          </a:p>
          <a:p>
            <a:pPr>
              <a:defRPr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-этап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ВСМ</a:t>
            </a:r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2316169" y="4076707"/>
            <a:ext cx="971551" cy="3603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448304" y="4076707"/>
            <a:ext cx="1152525" cy="3603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8680157" y="4041647"/>
            <a:ext cx="1008063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43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4" y="277098"/>
            <a:ext cx="11229801" cy="55418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4 декабря 2007 года № 329-ФЗ «О физической культуре и спорте в Российской Федерации»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1502" y="922638"/>
            <a:ext cx="11180123" cy="4156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 декабря 2012 года № 273-ФЗ «Об образовании в Российской Федерации»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6877" y="1385459"/>
            <a:ext cx="11180123" cy="95596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образования и науки Российской Федерации от 29 августа 2013 года № 1008 «Об утверждении Порядка организации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осуществления  образовательной деятельности по дополнительным общеобразовательным программам»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6877" y="2438400"/>
            <a:ext cx="11180123" cy="11776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спорта Российской Федерации от 12 сентября 2013 года № 730 «Об утверждении федеральных государственных требований к минимуму содержания, структуре, условиям реализации дополнительных предпрофессиональных программ в области физической культуры и спорта и к срокам обучения по этим программам 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2056" y="3699164"/>
            <a:ext cx="11137237" cy="9836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спота Российской Федерации от 12 сентября 2013 года № 731 «Об утверждении Порядка приема на обучение по дополнительным предпрофессиональным программам в области физической культуры и спорта»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9049" y="4752111"/>
            <a:ext cx="11180123" cy="94210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спорта Российской Федерации от 27 декабря 2013 года № 1125 «Об утверждении особенностей организации и осуществления образовательной, тренировочной и методической деятельности в области физической культуры и спорта»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6877" y="5818915"/>
            <a:ext cx="11180123" cy="8728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организации спортивной подготовки в Российской Федерации, утвержденные письмом </a:t>
            </a:r>
            <a:r>
              <a:rPr lang="ru-RU" sz="20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Минспорта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12 мая 2014 года № ВМ-04-10/2554 «О направлении Методических рекомендаций по организации спортивной подготовки в Российской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328734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1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D9668-4E1F-4453-8445-F9908F0E0D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1597023" y="0"/>
            <a:ext cx="8723448" cy="1052736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tabLst>
                <a:tab pos="1436688" algn="l"/>
              </a:tabLst>
            </a:pP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общеразвивающие программы в области физической культуры и спорта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09557" y="318657"/>
            <a:ext cx="10499744" cy="3614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000" algn="just"/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Общеразвивающие программы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 основных характеристик образования (объем, содержание, планируемые результаты), организационно-педагогических условий и форм аттестации, который представлен в виде учебно-тематического плана, содержания программы, а также оценочных и методических материалов.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2464" y="4333135"/>
            <a:ext cx="10656837" cy="16561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500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«Об образовании в Российской федерации» предусматривает в организациях дополнительного образования реализацию дополнительных общеразвивающих программ (в отличие от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предпрофессинальных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не только для детей, но и для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2123</TotalTime>
  <Words>2910</Words>
  <Application>Microsoft Office PowerPoint</Application>
  <PresentationFormat>Произвольный</PresentationFormat>
  <Paragraphs>336</Paragraphs>
  <Slides>45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8" baseType="lpstr">
      <vt:lpstr>Воздушный поток</vt:lpstr>
      <vt:lpstr>Microsoft Word Document</vt:lpstr>
      <vt:lpstr>Документ</vt:lpstr>
      <vt:lpstr>Презентация PowerPoint</vt:lpstr>
      <vt:lpstr>Пункт 6 статьи 33 Федерального закона «О физической культуре и спорте в Российской Федерации» № 329   Устанавливает следующее:</vt:lpstr>
      <vt:lpstr>Статья 84. Особенности реализации образовательных программ в области физической культуры и спорта  Основная статья для образовательных организаций, осуществляющих деятельность в области физической культуры и спорта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ФЕДЕРАЛЬНЫЕ ГОСУДАРСТВЕННЫЕ ТРЕБОВАНИЯ –  ОБЯЗАТЕЛЬНЫЕ ЕДИНЫЕ  ТРЕБОВАНИЯ </vt:lpstr>
      <vt:lpstr>Федеральные государственные требования по группам видов спорта:</vt:lpstr>
      <vt:lpstr>Для реализации дополнительных предпрофессиональных программ образовательной организации необходимо: </vt:lpstr>
      <vt:lpstr>Презентация PowerPoint</vt:lpstr>
      <vt:lpstr> Требования к минимуму содержания дополнительной предпрофессиональной программы  (предметные области – модули): </vt:lpstr>
      <vt:lpstr>Презентация PowerPoint</vt:lpstr>
      <vt:lpstr>Презентация PowerPoint</vt:lpstr>
      <vt:lpstr>Презентация PowerPoint</vt:lpstr>
      <vt:lpstr>Презентация PowerPoint</vt:lpstr>
      <vt:lpstr>Промежуточная аттестация проводится в целях определения:</vt:lpstr>
      <vt:lpstr>      К документам об обучении относятся: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ПРОГРАММЫ СПОРТИВНОЙ ПОДГОТОВКИ РАЗРАБАТЫВАЮТСЯ НА ОСНОВЕ ФЕДЕРАЛЬНЫХ СТАНДАРТОВ СПОРТИВНОЙ ПОДГОТОВКИ ПО ВИДАМ СПОРТА</vt:lpstr>
      <vt:lpstr>Презентация PowerPoint</vt:lpstr>
      <vt:lpstr>ФЕДЕРАЛЬНЫЕ СТАНДАРТЫ СПОРТИВНОЙ ПОДГОТОВКИ</vt:lpstr>
      <vt:lpstr>Структура требований федерального стандарта спортивной подготовки</vt:lpstr>
      <vt:lpstr>Приложения  к федеральному стандарту спортивной подготовки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пкк</dc:creator>
  <cp:lastModifiedBy>new</cp:lastModifiedBy>
  <cp:revision>166</cp:revision>
  <cp:lastPrinted>2016-04-13T15:12:25Z</cp:lastPrinted>
  <dcterms:created xsi:type="dcterms:W3CDTF">2015-08-06T03:53:28Z</dcterms:created>
  <dcterms:modified xsi:type="dcterms:W3CDTF">2016-04-13T15:21:21Z</dcterms:modified>
</cp:coreProperties>
</file>