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2"/>
    <p:sldId id="361" r:id="rId3"/>
    <p:sldId id="416" r:id="rId4"/>
    <p:sldId id="363" r:id="rId5"/>
    <p:sldId id="417" r:id="rId6"/>
    <p:sldId id="365" r:id="rId7"/>
    <p:sldId id="401" r:id="rId8"/>
    <p:sldId id="418" r:id="rId9"/>
    <p:sldId id="367" r:id="rId10"/>
    <p:sldId id="368" r:id="rId11"/>
    <p:sldId id="419" r:id="rId12"/>
    <p:sldId id="421" r:id="rId13"/>
    <p:sldId id="420" r:id="rId14"/>
    <p:sldId id="414" r:id="rId15"/>
    <p:sldId id="370" r:id="rId16"/>
    <p:sldId id="427" r:id="rId17"/>
    <p:sldId id="422" r:id="rId18"/>
    <p:sldId id="423" r:id="rId19"/>
    <p:sldId id="424" r:id="rId20"/>
    <p:sldId id="426" r:id="rId21"/>
    <p:sldId id="425" r:id="rId22"/>
    <p:sldId id="318" r:id="rId23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1 1" initials="11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D5"/>
    <a:srgbClr val="FFC5C5"/>
    <a:srgbClr val="FF8685"/>
    <a:srgbClr val="56F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6433" autoAdjust="0"/>
  </p:normalViewPr>
  <p:slideViewPr>
    <p:cSldViewPr snapToGrid="0">
      <p:cViewPr varScale="1">
        <p:scale>
          <a:sx n="97" d="100"/>
          <a:sy n="97" d="100"/>
        </p:scale>
        <p:origin x="-456" y="-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3936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commentAuthors" Target="commentAuthors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85825798654514"/>
          <c:y val="0.0716347080818719"/>
          <c:w val="0.872421681864669"/>
          <c:h val="0.772185164752495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финансирования</c:v>
                </c:pt>
              </c:strCache>
            </c:strRef>
          </c:tx>
          <c:spPr>
            <a:ln w="76200" cap="rnd" cmpd="sng" algn="ctr">
              <a:solidFill>
                <a:srgbClr val="56FF9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БО</a:t>
                    </a:r>
                    <a:r>
                      <a:rPr lang="ru-RU" baseline="0" smtClean="0"/>
                      <a:t> 2015</a:t>
                    </a:r>
                    <a:endParaRPr lang="ru-RU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БО</a:t>
                    </a:r>
                    <a:r>
                      <a:rPr lang="ru-RU" baseline="0" smtClean="0"/>
                      <a:t> 2016</a:t>
                    </a:r>
                    <a:endParaRPr lang="ru-RU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БО</a:t>
                    </a:r>
                    <a:r>
                      <a:rPr lang="ru-RU" baseline="0" smtClean="0"/>
                      <a:t> 2017</a:t>
                    </a:r>
                    <a:endParaRPr lang="ru-RU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БО 2018</a:t>
                    </a:r>
                    <a:endParaRPr lang="ru-RU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mtClean="0"/>
                      <a:t>БО 2019</a:t>
                    </a:r>
                    <a:endParaRPr lang="ru-RU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mtClean="0"/>
                      <a:t>БО</a:t>
                    </a:r>
                    <a:r>
                      <a:rPr lang="ru-RU" baseline="0" smtClean="0"/>
                      <a:t> 2020</a:t>
                    </a:r>
                    <a:endParaRPr lang="ru-RU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2015.0</c:v>
                </c:pt>
                <c:pt idx="1">
                  <c:v>2016.0</c:v>
                </c:pt>
                <c:pt idx="2">
                  <c:v>2017.0</c:v>
                </c:pt>
                <c:pt idx="3">
                  <c:v>2018.0</c:v>
                </c:pt>
                <c:pt idx="4">
                  <c:v>2019.0</c:v>
                </c:pt>
                <c:pt idx="5">
                  <c:v>2020.0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3.0</c:v>
                </c:pt>
                <c:pt idx="4">
                  <c:v>5.0</c:v>
                </c:pt>
                <c:pt idx="5">
                  <c:v>5.0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Нормативный уровень финансирования отрасли2</c:v>
                </c:pt>
              </c:strCache>
            </c:strRef>
          </c:tx>
          <c:spPr>
            <a:ln w="22225" cap="rnd" cmpd="sng" algn="ctr">
              <a:solidFill>
                <a:srgbClr val="FF0000">
                  <a:alpha val="62000"/>
                </a:srgbClr>
              </a:solidFill>
              <a:round/>
            </a:ln>
            <a:effectLst/>
          </c:spPr>
          <c:marker>
            <c:symbol val="none"/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2015.0</c:v>
                </c:pt>
                <c:pt idx="1">
                  <c:v>2016.0</c:v>
                </c:pt>
                <c:pt idx="2">
                  <c:v>2017.0</c:v>
                </c:pt>
                <c:pt idx="3">
                  <c:v>2018.0</c:v>
                </c:pt>
                <c:pt idx="4">
                  <c:v>2019.0</c:v>
                </c:pt>
                <c:pt idx="5">
                  <c:v>2020.0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5.0</c:v>
                </c:pt>
                <c:pt idx="1">
                  <c:v>5.0</c:v>
                </c:pt>
                <c:pt idx="2">
                  <c:v>5.0</c:v>
                </c:pt>
                <c:pt idx="3">
                  <c:v>5.0</c:v>
                </c:pt>
                <c:pt idx="4">
                  <c:v>5.0</c:v>
                </c:pt>
                <c:pt idx="5">
                  <c:v>5.0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marker val="1"/>
        <c:smooth val="0"/>
        <c:axId val="2087326536"/>
        <c:axId val="-2121366712"/>
      </c:lineChart>
      <c:catAx>
        <c:axId val="2087326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2121366712"/>
        <c:crosses val="autoZero"/>
        <c:auto val="1"/>
        <c:lblAlgn val="ctr"/>
        <c:lblOffset val="100"/>
        <c:noMultiLvlLbl val="0"/>
      </c:catAx>
      <c:valAx>
        <c:axId val="-212136671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Объем финансирования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87326536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solidFill>
            <a:schemeClr val="tx1"/>
          </a:solidFill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BE482D-F1E2-463C-97C4-BB014B7B48E5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D8D4FB-2869-4AEA-9E26-FA276C76A4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921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BB5027-60E7-4D7B-B1AC-FC74DA0C8087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5D3FA-002C-44FA-B45C-245F8B912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60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9361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Порядок оценки – 3 раздела.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895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Порядок оценки – 3 раздела.</a:t>
            </a:r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274F6F7-1B98-4CA7-A2C2-D5C7281800C8}" type="slidenum">
              <a:rPr lang="ru-RU" altLang="ru-RU"/>
              <a:pPr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6954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Порядок оценки – 3 раздела.</a:t>
            </a:r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274F6F7-1B98-4CA7-A2C2-D5C7281800C8}" type="slidenum">
              <a:rPr lang="ru-RU" altLang="ru-RU"/>
              <a:pPr/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6954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Порядок оценки – 3 раздела.</a:t>
            </a:r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274F6F7-1B98-4CA7-A2C2-D5C7281800C8}" type="slidenum">
              <a:rPr lang="ru-RU" altLang="ru-RU"/>
              <a:pPr/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78761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Порядок оценки – 3 раздела.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639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Порядок оценки – 3 раздела.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639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Порядок оценки – 3 раздела.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639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Порядок оценки – 3 раздела.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639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Порядок оценки – 3 раздела.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639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Порядок оценки – 3 раздела.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63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Поиск учреждения культуры (1.</a:t>
            </a:r>
            <a:r>
              <a:rPr lang="ru-RU" baseline="0" dirty="0" smtClean="0"/>
              <a:t> по названию;2. по виду)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939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Порядок оценки – 3 раздела.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639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936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Порядок оценки – 3 раздела.</a:t>
            </a:r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274F6F7-1B98-4CA7-A2C2-D5C7281800C8}" type="slidenum">
              <a:rPr lang="ru-RU" altLang="ru-RU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0394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Порядок оценки – 3 раздела.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63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Порядок оценки – 3 раздела.</a:t>
            </a:r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274F6F7-1B98-4CA7-A2C2-D5C7281800C8}" type="slidenum">
              <a:rPr lang="ru-RU" altLang="ru-RU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5030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Порядок оценки – 3 раздела.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63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Порядок оценки – 3 раздела.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540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Порядок оценки – 3 раздела.</a:t>
            </a:r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274F6F7-1B98-4CA7-A2C2-D5C7281800C8}" type="slidenum">
              <a:rPr lang="ru-RU" altLang="ru-RU"/>
              <a:pPr/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2087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Порядок оценки – 3 раздела.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5D3FA-002C-44FA-B45C-245F8B9127D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63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54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191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59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047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925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618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12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487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12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503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1FD61-B0FB-4829-B868-DFEA06BBADF1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8E14E-FB5A-4478-B3DE-B0DD3776ED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296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1FD61-B0FB-4829-B868-DFEA06BBADF1}" type="datetimeFigureOut">
              <a:rPr lang="ru-RU" smtClean="0"/>
              <a:t>14.04.16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8E14E-FB5A-4478-B3DE-B0DD3776ED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254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8564" y="1340722"/>
            <a:ext cx="113509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Переход на нормативно-</a:t>
            </a:r>
            <a:r>
              <a:rPr lang="ru-RU" sz="4800" dirty="0" err="1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подушевое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 финансирование при оказании услуг по спортивной подготовке</a:t>
            </a:r>
            <a:endParaRPr lang="ru-RU" sz="4800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8928" y="4136665"/>
            <a:ext cx="436129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Член экспертной группы </a:t>
            </a:r>
          </a:p>
          <a:p>
            <a:r>
              <a:rPr lang="ru-RU" sz="2400" dirty="0" smtClean="0"/>
              <a:t>Минфина России по переходу </a:t>
            </a:r>
          </a:p>
          <a:p>
            <a:r>
              <a:rPr lang="ru-RU" sz="2400" dirty="0" smtClean="0"/>
              <a:t>на нормативно-</a:t>
            </a:r>
            <a:r>
              <a:rPr lang="ru-RU" sz="2400" dirty="0" err="1" smtClean="0"/>
              <a:t>подушевое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финансирование</a:t>
            </a:r>
          </a:p>
          <a:p>
            <a:r>
              <a:rPr lang="ru-RU" sz="2400" dirty="0" smtClean="0"/>
              <a:t>Романов Владимир </a:t>
            </a:r>
            <a:r>
              <a:rPr lang="ru-RU" sz="2400" dirty="0" smtClean="0"/>
              <a:t>Викторович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847126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Минспортом России утверждены базовые нормативы затрат на оказание услуг по спортивной подготовке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13" y="1694656"/>
            <a:ext cx="6187013" cy="4160233"/>
          </a:xfr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013" y="1678272"/>
            <a:ext cx="4185199" cy="23169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499" y="3319040"/>
            <a:ext cx="4877875" cy="28357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198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Приказ об утверждении нормативов затрат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096000" y="1636286"/>
            <a:ext cx="5144589" cy="4351338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з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начения базовых нормативных затрат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з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начения натуральных норм, необходимых для определения нормативных затрат</a:t>
            </a:r>
            <a:endParaRPr lang="en-US" dirty="0" smtClean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marL="0" indent="0">
              <a:buNone/>
            </a:pPr>
            <a:endParaRPr lang="en-US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FF0000"/>
                </a:solidFill>
              </a:rPr>
              <a:t>Методическая помощь</a:t>
            </a:r>
            <a:r>
              <a:rPr lang="en-US" b="1" dirty="0">
                <a:solidFill>
                  <a:srgbClr val="FF0000"/>
                </a:solidFill>
              </a:rPr>
              <a:t>      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sport.finnormativ.ru</a:t>
            </a:r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A6214F-E866-425B-B6C8-B0AAD2D718EE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34" y="1449448"/>
            <a:ext cx="4876800" cy="490690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04286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236845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Методическая помощь       </a:t>
            </a:r>
            <a:r>
              <a:rPr lang="ru-RU" sz="4000" dirty="0" err="1">
                <a:solidFill>
                  <a:schemeClr val="accent1">
                    <a:lumMod val="50000"/>
                  </a:schemeClr>
                </a:solidFill>
              </a:rPr>
              <a:t>sport.finnormativ.ru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A6214F-E866-425B-B6C8-B0AAD2D718EE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093" y="1313960"/>
            <a:ext cx="9550446" cy="537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654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7053942" y="1825625"/>
            <a:ext cx="4299857" cy="4351338"/>
          </a:xfrm>
        </p:spPr>
        <p:txBody>
          <a:bodyPr>
            <a:normAutofit lnSpcReduction="10000"/>
          </a:bodyPr>
          <a:lstStyle/>
          <a:p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Территориальные коэффициенты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Отраслевые коэффициенты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Коэффициенты выравнивания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FF0000"/>
                </a:solidFill>
              </a:rPr>
              <a:t>Методическая помощь</a:t>
            </a:r>
            <a:r>
              <a:rPr lang="en-US" b="1" dirty="0">
                <a:solidFill>
                  <a:srgbClr val="FF0000"/>
                </a:solidFill>
              </a:rPr>
              <a:t>      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sport.finnormativ.ru</a:t>
            </a:r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A6214F-E866-425B-B6C8-B0AAD2D718EE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15" y="2088013"/>
            <a:ext cx="6043748" cy="44585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86603" y="365125"/>
            <a:ext cx="11423176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4. 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Утверждение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корректирующих коэффициентов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53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77639"/>
            <a:ext cx="12192000" cy="768085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5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. Расчет субсидий на выполнение государственного задания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19" y="1563996"/>
            <a:ext cx="10135706" cy="4670455"/>
          </a:xfrm>
          <a:ln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5084462" y="6207536"/>
            <a:ext cx="21637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</a:rPr>
              <a:t>Методическая помощь</a:t>
            </a:r>
            <a:r>
              <a:rPr lang="en-US" b="1" dirty="0">
                <a:solidFill>
                  <a:srgbClr val="FF0000"/>
                </a:solidFill>
              </a:rPr>
              <a:t>      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sport.finnormativ.ru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9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4351" y="652748"/>
            <a:ext cx="11423176" cy="11326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6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Составление плана поэтапного перехода к применению базовых нормативов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до 2020 года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5" name="Объект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7227923"/>
              </p:ext>
            </p:extLst>
          </p:nvPr>
        </p:nvGraphicFramePr>
        <p:xfrm>
          <a:off x="799713" y="1724235"/>
          <a:ext cx="10266902" cy="476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963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4351" y="652748"/>
            <a:ext cx="11423176" cy="11326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Утверждение этапов применения отдельных нормативов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затрат до 2020 года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51631" y="2274838"/>
            <a:ext cx="1130201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1 этап 2016 год </a:t>
            </a:r>
            <a:r>
              <a:rPr lang="ru-RU" sz="2800" dirty="0"/>
              <a:t>– в полном объеме финансируется только отплата труда (ОТ1 – 100%) и коммунальные услуги (КУ-100%), расходы на материальные запасы финансируются на уровне 10% (МЗ – 10%).   </a:t>
            </a:r>
          </a:p>
          <a:p>
            <a:r>
              <a:rPr lang="ru-RU" sz="2800" b="1" dirty="0"/>
              <a:t>2 этап 2017 год </a:t>
            </a:r>
            <a:r>
              <a:rPr lang="ru-RU" sz="2800" dirty="0"/>
              <a:t>– в полном объеме финансируется отплата труда (ОТ1 – 100%) и коммунальные услуги (КУ-100%), расходы на материальные запасы финансируются на уровне 70% (МЗ – 70%</a:t>
            </a:r>
            <a:r>
              <a:rPr lang="ru-RU" sz="2800" dirty="0" smtClean="0"/>
              <a:t>).</a:t>
            </a:r>
          </a:p>
          <a:p>
            <a:r>
              <a:rPr lang="ru-RU" sz="2800" b="1" dirty="0" smtClean="0"/>
              <a:t>3 этап 2018 </a:t>
            </a:r>
            <a:r>
              <a:rPr lang="ru-RU" sz="2800" b="1" dirty="0"/>
              <a:t>год </a:t>
            </a:r>
            <a:r>
              <a:rPr lang="ru-RU" sz="2800" dirty="0"/>
              <a:t>– в полном объеме финансируется отплата труда (ОТ1 – 100%) и коммунальные услуги (КУ-100%), расходы на материальные запасы финансируются на уровне </a:t>
            </a:r>
            <a:r>
              <a:rPr lang="ru-RU" sz="2800" dirty="0" smtClean="0"/>
              <a:t>90</a:t>
            </a:r>
            <a:r>
              <a:rPr lang="ru-RU" sz="2800" dirty="0"/>
              <a:t>% (МЗ – </a:t>
            </a:r>
            <a:r>
              <a:rPr lang="ru-RU" sz="2800" dirty="0" smtClean="0"/>
              <a:t>90</a:t>
            </a:r>
            <a:r>
              <a:rPr lang="ru-RU" sz="2800" dirty="0"/>
              <a:t>%)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…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61271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4351" y="652748"/>
            <a:ext cx="11423176" cy="11326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7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. Подготовка материалов для проверяющих органов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sp>
        <p:nvSpPr>
          <p:cNvPr id="8" name="Объект 11"/>
          <p:cNvSpPr txBox="1">
            <a:spLocks/>
          </p:cNvSpPr>
          <p:nvPr/>
        </p:nvSpPr>
        <p:spPr>
          <a:xfrm>
            <a:off x="654260" y="1825625"/>
            <a:ext cx="10699539" cy="435133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Приказ об утверждении ведомственного перечня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Приказ об утверждении порядка определения нормативных затрат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Приказ об утверждении нормативных затрат и корректирующих коэффициентов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!!!Расчеты нормативных затрат, расчеты корректирующих коэффициентов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Обоснования расчетов нормативных затрат, все исходные данные и описание процесса расчетов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Анализ соответствия внутренних документов учреждения с приказами регионального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Минспорта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166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4351" y="652748"/>
            <a:ext cx="11423176" cy="11326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Пример неполного учета нормативных требований при формировании государственного задания 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2130" y="1754475"/>
            <a:ext cx="4092331" cy="469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708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4351" y="652748"/>
            <a:ext cx="11423176" cy="6813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Взаимодействие с Минфином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4908" y="2031833"/>
            <a:ext cx="5770289" cy="4305041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266" y="1822507"/>
            <a:ext cx="5569643" cy="452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87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79131" y="14876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Методическое сопровождение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164" y="1189374"/>
            <a:ext cx="8888683" cy="5580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855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4351" y="652748"/>
            <a:ext cx="11423176" cy="6813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Взаимодействие с </a:t>
            </a:r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</a:rPr>
              <a:t>Минспортом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 России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7518" y="1526496"/>
            <a:ext cx="5306773" cy="4779914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805" y="1616288"/>
            <a:ext cx="5195902" cy="477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3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4351" y="652748"/>
            <a:ext cx="11423176" cy="6813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Результаты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603" y="1423872"/>
            <a:ext cx="5330761" cy="5071873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8880" y="2294937"/>
            <a:ext cx="6023120" cy="4186003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6196224" y="3283886"/>
            <a:ext cx="5687999" cy="36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6010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06400" y="1739900"/>
            <a:ext cx="11350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Спасибо за внимание</a:t>
            </a:r>
            <a:endParaRPr lang="ru-RU" sz="4800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8928" y="4136665"/>
            <a:ext cx="436129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Член экспертной группы </a:t>
            </a:r>
          </a:p>
          <a:p>
            <a:r>
              <a:rPr lang="ru-RU" sz="2400" dirty="0" smtClean="0"/>
              <a:t>Минфина России по переходу </a:t>
            </a:r>
          </a:p>
          <a:p>
            <a:r>
              <a:rPr lang="ru-RU" sz="2400" dirty="0" smtClean="0"/>
              <a:t>на нормативно-</a:t>
            </a:r>
            <a:r>
              <a:rPr lang="ru-RU" sz="2400" dirty="0" err="1" smtClean="0"/>
              <a:t>подушевое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финансирование</a:t>
            </a:r>
          </a:p>
          <a:p>
            <a:r>
              <a:rPr lang="ru-RU" sz="2400" dirty="0" smtClean="0"/>
              <a:t>Романов Владимир </a:t>
            </a:r>
            <a:r>
              <a:rPr lang="ru-RU" sz="2400" dirty="0" smtClean="0"/>
              <a:t>Викторович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6219778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731520" y="274639"/>
            <a:ext cx="10816046" cy="9223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altLang="ru-RU" sz="2000" b="1" dirty="0">
                <a:solidFill>
                  <a:schemeClr val="bg1"/>
                </a:solidFill>
                <a:cs typeface="Times New Roman" pitchFamily="18" charset="0"/>
              </a:rPr>
              <a:t>  Алгоритм расчета базовых нормативов затрат на оказание услуг  </a:t>
            </a:r>
            <a:br>
              <a:rPr lang="ru-RU" altLang="ru-RU" sz="2000" b="1" dirty="0">
                <a:solidFill>
                  <a:schemeClr val="bg1"/>
                </a:solidFill>
                <a:cs typeface="Times New Roman" pitchFamily="18" charset="0"/>
              </a:rPr>
            </a:br>
            <a:r>
              <a:rPr lang="ru-RU" altLang="ru-RU" sz="2000" b="1" dirty="0">
                <a:solidFill>
                  <a:schemeClr val="bg1"/>
                </a:solidFill>
                <a:cs typeface="Times New Roman" pitchFamily="18" charset="0"/>
              </a:rPr>
              <a:t>  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</a:rPr>
              <a:t>План 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</a:rPr>
              <a:t>действий регионального Министерства спорта по переходу на нормативно-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</a:rPr>
              <a:t>подушевое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</a:rPr>
              <a:t> финансирование с 2016 года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altLang="ru-RU" sz="2000" b="1" dirty="0" smtClean="0">
                <a:solidFill>
                  <a:schemeClr val="bg1"/>
                </a:solidFill>
                <a:cs typeface="Times New Roman" pitchFamily="18" charset="0"/>
              </a:rPr>
              <a:t>о </a:t>
            </a:r>
            <a:r>
              <a:rPr lang="ru-RU" altLang="ru-RU" sz="2000" b="1" dirty="0">
                <a:solidFill>
                  <a:schemeClr val="bg1"/>
                </a:solidFill>
                <a:cs typeface="Times New Roman" pitchFamily="18" charset="0"/>
              </a:rPr>
              <a:t>спортивной подготовке для субъектов Российской Федерации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A6214F-E866-425B-B6C8-B0AAD2D718EE}" type="slidenum">
              <a:rPr lang="ru-RU" altLang="ru-RU" smtClean="0">
                <a:latin typeface="+mj-lt"/>
              </a:rPr>
              <a:pPr>
                <a:defRPr/>
              </a:pPr>
              <a:t>3</a:t>
            </a:fld>
            <a:endParaRPr lang="ru-RU" altLang="ru-RU"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31518" y="3306717"/>
            <a:ext cx="11068593" cy="94470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Утверждение </a:t>
            </a:r>
            <a:r>
              <a:rPr lang="ru-RU" sz="2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территориальных, отраслевых и иных корректирующих коэффициентов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31520" y="2655082"/>
            <a:ext cx="11068593" cy="54962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Утверждение </a:t>
            </a:r>
            <a:r>
              <a:rPr lang="ru-RU" sz="2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базовых нормативов затрат на оказание 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услуг по СП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31521" y="1921132"/>
            <a:ext cx="11068594" cy="64769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Утверждение </a:t>
            </a:r>
            <a:r>
              <a:rPr lang="ru-RU" sz="2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порядка расчета нормативных затрат на оказание 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услуг/работ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31520" y="1283822"/>
            <a:ext cx="11068594" cy="55105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Формирование </a:t>
            </a:r>
            <a:r>
              <a:rPr lang="ru-RU" sz="2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ведомственного перечня услуг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>
                <a:latin typeface="+mj-lt"/>
              </a:rPr>
              <a:t>© АНО «РАКУРС»</a:t>
            </a:r>
            <a:endParaRPr lang="ru-RU" sz="1400" dirty="0">
              <a:latin typeface="+mj-lt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1518" y="4358187"/>
            <a:ext cx="11068593" cy="63249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Формирование </a:t>
            </a:r>
            <a:r>
              <a:rPr lang="ru-RU" sz="2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государственных заданий, расчет субсидии на их выполнение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31520" y="5098291"/>
            <a:ext cx="11068593" cy="66886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Составление </a:t>
            </a:r>
            <a:r>
              <a:rPr lang="ru-RU" sz="2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плана поэтапного перехода к применению базовых нормативов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69817" y="1283822"/>
            <a:ext cx="465909" cy="55105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1.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69817" y="1969452"/>
            <a:ext cx="465909" cy="55105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. 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69816" y="2664069"/>
            <a:ext cx="465909" cy="544103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3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. 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69815" y="3448883"/>
            <a:ext cx="465909" cy="55105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4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. 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69815" y="4402325"/>
            <a:ext cx="465909" cy="55105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5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. 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69816" y="5149833"/>
            <a:ext cx="465909" cy="55105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6. 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36250" y="5854239"/>
            <a:ext cx="11068593" cy="668861"/>
          </a:xfrm>
          <a:prstGeom prst="roundRect">
            <a:avLst/>
          </a:prstGeom>
          <a:solidFill>
            <a:srgbClr val="FF8685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Подготовка материалов для проверяющих органов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59779" y="5907721"/>
            <a:ext cx="465909" cy="55105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7. </a:t>
            </a:r>
            <a:endParaRPr lang="ru-RU" sz="24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450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6603" y="365125"/>
            <a:ext cx="11423176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1. Формирование ведомственного перечня услуг и работ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3361" y="2832737"/>
            <a:ext cx="3221630" cy="245829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Базовый (отраслевой) перечень услуг и работ (сформирован </a:t>
            </a:r>
            <a:r>
              <a:rPr lang="ru-RU" sz="2400" dirty="0" err="1" smtClean="0"/>
              <a:t>Минспортом</a:t>
            </a:r>
            <a:r>
              <a:rPr lang="ru-RU" sz="2400" dirty="0" smtClean="0"/>
              <a:t> России)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24107" y="3085651"/>
            <a:ext cx="2522416" cy="1828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Ведомственный перечень услуг и работ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800010" y="3014648"/>
            <a:ext cx="2783653" cy="1828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Государственные (муниципальные) задания</a:t>
            </a:r>
            <a:endParaRPr lang="ru-RU" sz="2400" dirty="0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407078" y="1729516"/>
            <a:ext cx="3082571" cy="895739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Спортивная подготовка по олимпийским видам спорта, бокс, этап НП</a:t>
            </a:r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4734001" y="1774120"/>
            <a:ext cx="2412522" cy="895739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Включается</a:t>
            </a:r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8911327" y="1774120"/>
            <a:ext cx="2416660" cy="895739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 человек (спортсменов)</a:t>
            </a:r>
            <a:endParaRPr lang="ru-RU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3670649" y="3881869"/>
            <a:ext cx="802433" cy="1414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3" name="Стрелка вправо 12"/>
          <p:cNvSpPr/>
          <p:nvPr/>
        </p:nvSpPr>
        <p:spPr>
          <a:xfrm>
            <a:off x="7407780" y="3885049"/>
            <a:ext cx="802433" cy="1414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08738" y="5291034"/>
            <a:ext cx="11423176" cy="126985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Реализуется в системе Минфина России «Электронный бюджет»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603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52967" y="30605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Утвержденный ведомственный перечень размещается на </a:t>
            </a:r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</a:rPr>
              <a:t>bus.gov.ru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A6214F-E866-425B-B6C8-B0AAD2D718EE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112" y="3340513"/>
            <a:ext cx="7234177" cy="27556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112" y="1509623"/>
            <a:ext cx="7234177" cy="17500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92184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6603" y="634513"/>
            <a:ext cx="11423176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Утверждение 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порядка расчета нормативных затрат на оказание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услуг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3748" y="2295497"/>
            <a:ext cx="8937578" cy="40660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19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6603" y="531889"/>
            <a:ext cx="11423176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2. Утверждение 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порядка расчета нормативных затрат на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выполнение работ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322614" y="2090057"/>
            <a:ext cx="8918667" cy="408690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Пункт 4 статьи 69.2 Бюджетного кодекса Российской Федерации:</a:t>
            </a:r>
          </a:p>
          <a:p>
            <a:pPr marL="0" indent="0">
              <a:buNone/>
            </a:pPr>
            <a:endParaRPr lang="en-US" dirty="0" smtClean="0">
              <a:latin typeface="+mj-lt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u="sng" dirty="0" smtClean="0">
                <a:latin typeface="+mj-lt"/>
              </a:rPr>
              <a:t>По решению</a:t>
            </a:r>
            <a:r>
              <a:rPr lang="ru-RU" sz="2400" dirty="0" smtClean="0">
                <a:latin typeface="+mj-lt"/>
              </a:rPr>
              <a:t> органа </a:t>
            </a:r>
            <a:r>
              <a:rPr lang="ru-RU" sz="2400" dirty="0">
                <a:latin typeface="+mj-lt"/>
              </a:rPr>
              <a:t>государственной власти, государственного органа (органа местного самоуправления), осуществляющих в соответствии с законодательством Российской Федерации функции и полномочия учредителя государственных (муниципальных) учреждений, при определении объема финансового обеспечения выполнения государственного (муниципального) задания </a:t>
            </a:r>
            <a:r>
              <a:rPr lang="ru-RU" sz="2400" u="sng" dirty="0">
                <a:latin typeface="+mj-lt"/>
              </a:rPr>
              <a:t>используются нормативные затраты на выполнение работ</a:t>
            </a:r>
            <a:r>
              <a:rPr lang="ru-RU" sz="2400" u="sng" dirty="0" smtClean="0">
                <a:latin typeface="+mj-lt"/>
              </a:rPr>
              <a:t>.</a:t>
            </a:r>
            <a:endParaRPr lang="ru-RU" sz="2400" u="sng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23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3744" y="365125"/>
            <a:ext cx="11635558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Порядок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расчета нормативных затрат на оказание услуг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A6214F-E866-425B-B6C8-B0AAD2D718EE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036" y="1678058"/>
            <a:ext cx="6775117" cy="48963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07954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6603" y="365125"/>
            <a:ext cx="11423176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Утверждение нормативных затрат на оказание услуг/выполнение работ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>
                <a:latin typeface="+mj-lt"/>
              </a:rPr>
              <a:t>2 ВАРИАНТА:</a:t>
            </a:r>
          </a:p>
          <a:p>
            <a:pPr marL="571500" indent="-571500" algn="just">
              <a:buFontTx/>
              <a:buChar char="-"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Рассчитываются самостоятельно с учетом Общих требований</a:t>
            </a:r>
          </a:p>
          <a:p>
            <a:pPr marL="571500" indent="-571500" algn="l">
              <a:buFontTx/>
              <a:buChar char="-"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Рассчитываются на основе базовых нормативов с применением территориального корректирующего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коэффициента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(рекомендуем использовать этот вариант)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just"/>
            <a:endParaRPr lang="en-US" sz="2800" dirty="0" smtClean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550223"/>
            <a:ext cx="1219200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© АНО «РАКУРС»</a:t>
            </a:r>
            <a:endParaRPr lang="ru-RU" sz="1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612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5120</TotalTime>
  <Words>869</Words>
  <Application>Microsoft Macintosh PowerPoint</Application>
  <PresentationFormat>Другой</PresentationFormat>
  <Paragraphs>156</Paragraphs>
  <Slides>22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Методическое сопровождение</vt:lpstr>
      <vt:lpstr>  Алгоритм расчета базовых нормативов затрат на оказание услуг     План действий регионального Министерства спорта по переходу на нормативно-подушевое финансирование с 2016 года о спортивной подготовке для субъектов Российской Федерации</vt:lpstr>
      <vt:lpstr>Презентация PowerPoint</vt:lpstr>
      <vt:lpstr>Утвержденный ведомственный перечень размещается на bus.gov.ru</vt:lpstr>
      <vt:lpstr>Презентация PowerPoint</vt:lpstr>
      <vt:lpstr>Презентация PowerPoint</vt:lpstr>
      <vt:lpstr>Порядок расчета нормативных затрат на оказание услуг</vt:lpstr>
      <vt:lpstr>Презентация PowerPoint</vt:lpstr>
      <vt:lpstr>Минспортом России утверждены базовые нормативы затрат на оказание услуг по спортивной подготовке</vt:lpstr>
      <vt:lpstr>Приказ об утверждении нормативов затрат</vt:lpstr>
      <vt:lpstr>Методическая помощь       sport.finnormativ.ru</vt:lpstr>
      <vt:lpstr>Презентация PowerPoint</vt:lpstr>
      <vt:lpstr>5. Расчет субсидий на выполнение государственного задания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Владимир Романов</cp:lastModifiedBy>
  <cp:revision>160</cp:revision>
  <cp:lastPrinted>2014-10-06T08:14:59Z</cp:lastPrinted>
  <dcterms:created xsi:type="dcterms:W3CDTF">2014-04-07T11:50:26Z</dcterms:created>
  <dcterms:modified xsi:type="dcterms:W3CDTF">2016-04-14T05:48:12Z</dcterms:modified>
</cp:coreProperties>
</file>