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71" r:id="rId2"/>
    <p:sldId id="372" r:id="rId3"/>
    <p:sldId id="373" r:id="rId4"/>
    <p:sldId id="408" r:id="rId5"/>
    <p:sldId id="374" r:id="rId6"/>
    <p:sldId id="407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402" r:id="rId15"/>
    <p:sldId id="384" r:id="rId16"/>
    <p:sldId id="385" r:id="rId17"/>
    <p:sldId id="386" r:id="rId18"/>
    <p:sldId id="404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18" r:id="rId2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 1" initials="11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5D5"/>
    <a:srgbClr val="FFC5C5"/>
    <a:srgbClr val="FF8685"/>
    <a:srgbClr val="56FF9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26" autoAdjust="0"/>
    <p:restoredTop sz="96433" autoAdjust="0"/>
  </p:normalViewPr>
  <p:slideViewPr>
    <p:cSldViewPr snapToGrid="0">
      <p:cViewPr varScale="1">
        <p:scale>
          <a:sx n="63" d="100"/>
          <a:sy n="63" d="100"/>
        </p:scale>
        <p:origin x="-664" y="-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36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E482D-F1E2-463C-97C4-BB014B7B48E5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8D4FB-2869-4AEA-9E26-FA276C76A4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9921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B5027-60E7-4D7B-B1AC-FC74DA0C8087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5D3FA-002C-44FA-B45C-245F8B912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560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1610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Максимальная тренировочная нагрузка на 1 спортсмена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640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Эти данные позволяют</a:t>
            </a:r>
            <a:r>
              <a:rPr lang="ru-RU" baseline="0" dirty="0"/>
              <a:t> провести нормирование затрат в части оплаты труда основного персонала, непосредственно связанного с оказанием услуги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654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 на основании данных о средней заработной плате формируется стоимость нормативных</a:t>
            </a:r>
            <a:r>
              <a:rPr lang="ru-RU" baseline="0" dirty="0"/>
              <a:t> затрат на оплату труда основного персонала.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942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 материальным затратам относим оборудование, инвентарь и спортивную экипировку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4491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384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соответствии</a:t>
            </a:r>
            <a:r>
              <a:rPr lang="ru-RU" baseline="0" dirty="0"/>
              <a:t> с ФССП проводим нормирование затрат и на основании данных о сроке службы ресурсов и их стоимости определяем нормативы затрат на материальные запасы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517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7756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 иным нормативным затратам относим тренировочные сборы спортсменов, в том числе: проезд, проживание и медицинское обслуживание спортсменов на сборах</a:t>
            </a:r>
          </a:p>
          <a:p>
            <a:endParaRPr lang="ru-RU" dirty="0"/>
          </a:p>
          <a:p>
            <a:r>
              <a:rPr lang="ru-RU" i="1" dirty="0"/>
              <a:t>Почему не относим</a:t>
            </a:r>
            <a:r>
              <a:rPr lang="ru-RU" i="1" baseline="0" dirty="0"/>
              <a:t> соревнования: далеко не каждый спортсмен ездит на соревнования. Нормирование данного момента достаточно сложный процесс. Кроме того, перечень и состав тренировочных сборов во многом избыточен, поэтому в норматив включаем тренировочные сборы.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477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Порядок оценки – 3 раздела.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4673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соответствии с данными ФССП проводим нормирование затрат и на основании данных</a:t>
            </a:r>
            <a:r>
              <a:rPr lang="ru-RU" baseline="0" dirty="0"/>
              <a:t> о стоимости определяем иные нормативные затраты на оказание услуги по спортивной подготовке</a:t>
            </a:r>
          </a:p>
          <a:p>
            <a:r>
              <a:rPr lang="ru-RU" sz="1200" i="1" u="none" strike="noStrike" dirty="0">
                <a:effectLst/>
              </a:rPr>
              <a:t>Стоимость проживания на тренировочных сборах в соответствии c Приказом  </a:t>
            </a:r>
            <a:r>
              <a:rPr lang="ru-RU" sz="1200" i="1" u="none" strike="noStrike" dirty="0" err="1">
                <a:effectLst/>
              </a:rPr>
              <a:t>Минспорта</a:t>
            </a:r>
            <a:r>
              <a:rPr lang="ru-RU" sz="1200" i="1" u="none" strike="noStrike" baseline="0" dirty="0">
                <a:effectLst/>
              </a:rPr>
              <a:t> </a:t>
            </a:r>
            <a:r>
              <a:rPr lang="ru-RU" sz="1200" i="1" u="none" strike="noStrike" dirty="0">
                <a:effectLst/>
              </a:rPr>
              <a:t>"Об утверждении Норм расходов средств на проведение физкультурных и спортивных мероприятий, включенных в Единый календарный план межрегиональных, всероссийских и международных физкультурных мероприятий и спортивных мероприятий"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8253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определение нормативов затрат на оказание услуг в первую очередь</a:t>
            </a:r>
            <a:r>
              <a:rPr lang="ru-RU" baseline="0" dirty="0"/>
              <a:t> следует определить параметры услуги. В качестве примера показана услуга по спортивной подготовке по олимпийским видам спорта, вид спорта Бокс, этап совершенствования спортивного мастерства.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901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Таким образом, получаем прямые нормативные затраты на оказание услуг по спортивной подготовке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34181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453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Определение затрат</a:t>
            </a:r>
            <a:r>
              <a:rPr lang="ru-RU" baseline="0" dirty="0"/>
              <a:t> а общехозяйственные нужды целесообразно проводить методом наиболее эффективного учреждения (то есть, на основе данных об учреждении, оказывающем услугу наиболее качественно за наименьшую стоимость)</a:t>
            </a:r>
          </a:p>
          <a:p>
            <a:r>
              <a:rPr lang="ru-RU" baseline="0" dirty="0"/>
              <a:t>На 1 этапе определяем плановые затраты на общехозяйственные нужды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434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Исходя из</a:t>
            </a:r>
            <a:r>
              <a:rPr lang="ru-RU" baseline="0" dirty="0"/>
              <a:t> общего полезного времени использования имущественного комплекса, максимальной наполняемости и максимальной тренировочной нагрузки на 1 получателя услуги определяем нормативные затраты на общехозяйственные нужды.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07409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Таким образом</a:t>
            </a:r>
            <a:r>
              <a:rPr lang="ru-RU" baseline="0" dirty="0"/>
              <a:t> на основании полученных расчетов формируются базовые нормативные затраты на оказание услуги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5536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Заметки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Помимо базовых нормативных затрат учредитель определяет так же ряд корректирующих коэффициентов: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ru-RU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Отраслевой корректирующий коэффициент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lang="ru-RU" sz="1200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К</m:t>
                        </m:r>
                      </m:e>
                      <m:sub>
                        <m:r>
                          <a:rPr lang="ru-RU" sz="1200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отр</m:t>
                        </m:r>
                      </m:sub>
                      <m:sup/>
                    </m:sSubSup>
                  </m:oMath>
                </a14:m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 рассчитывается к базовому нормативу затрат на оказание государственной услуги, исходя из соответствующих показателей отраслевой специфики (наличие</a:t>
                </a:r>
                <a:r>
                  <a:rPr lang="ru-RU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спортивных дисциплин, сложного технического оснащения и иные особенности оказания услуги</a:t>
                </a:r>
                <a:r>
                  <a:rPr lang="ru-RU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ru-RU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Территориальный корректирующий коэффициент устанавливается к базовому нормативу затрат на оказание государственной услуги, скорректированному на отраслевой коэффициент и отражает</a:t>
                </a:r>
                <a:r>
                  <a:rPr lang="ru-RU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территориальные различия в размере оплаты труда и стоимости коммунальных ресурсов</a:t>
                </a:r>
                <a:endParaRPr lang="ru-RU" dirty="0"/>
              </a:p>
            </p:txBody>
          </p:sp>
        </mc:Choice>
        <mc:Fallback>
          <p:sp>
            <p:nvSpPr>
              <p:cNvPr id="3" name="Заметки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Отраслевой корректирующий коэффициент (</a:t>
                </a:r>
                <a:r>
                  <a:rPr lang="ru-RU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К_отр^ </a:t>
                </a:r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 рассчитывается к базовому нормативу затрат на оказание </a:t>
                </a:r>
                <a:r>
                  <a:rPr lang="en-US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</a:t>
                </a:r>
                <a:r>
                  <a:rPr lang="ru-RU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-ой государственной услуги, исходя из соответствующих показателей отраслевой специфики</a:t>
                </a:r>
                <a:r>
                  <a:rPr lang="ru-RU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ru-RU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ru-RU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Территориальный корректирующий коэффициент устанавливается к базовому нормативу затрат на оказание </a:t>
                </a:r>
                <a:r>
                  <a:rPr lang="en-US" sz="1200" kern="120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</a:t>
                </a:r>
                <a:r>
                  <a:rPr lang="ru-RU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-ой государственной услуги, скорректированному на отраслевой коэффициент</a:t>
                </a:r>
                <a:endParaRPr lang="ru-RU" dirty="0"/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32523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936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базовых нормативных затрат следует проводить в соответствии с Общими требованиями.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Проект Приказа Министерства спорта РФ об утверждении Общих требований к определению нормативных затрат на оказание государственных и муниципальных услуг в сфере физической культуры и спорта предусматривает,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что п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ри определении базового норматива затрат на оказание государственной (муниципальной) услуги в сфере физической культуры и спорта применяются нормы, выраженные в натуральных показателях (рабочее время работников, материальные запасы, особо ценное движимое имущество, топливо, электроэнергия и другие ресурсы, используемые для оказания государственной (муниципальной) услуги в сфере физической культуры и спорта) установленные нормативными правовыми (муниципальными правовыми) актами, в том числе </a:t>
            </a:r>
            <a:r>
              <a:rPr lang="ru-RU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Федеральными стандартами спортивной подготовки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448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8108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настоящее время Физическая культура и спорт практически единственная сфера, в</a:t>
            </a:r>
            <a:r>
              <a:rPr lang="ru-RU" baseline="0" dirty="0"/>
              <a:t> которой есть полноценный стандарт оказания услуги, позволяющий произвести расчеты нормативных затрат.</a:t>
            </a:r>
          </a:p>
          <a:p>
            <a:r>
              <a:rPr lang="ru-RU" dirty="0"/>
              <a:t>Федеральные стандарты спортивной подготовки определяют:</a:t>
            </a:r>
          </a:p>
          <a:p>
            <a:pPr marL="685783" indent="-685783">
              <a:buAutoNum type="arabicPeriod"/>
            </a:pPr>
            <a:r>
              <a:rPr lang="ru-RU" sz="1200" dirty="0"/>
              <a:t>Требования к организации процесса спортивной подготовки</a:t>
            </a:r>
          </a:p>
          <a:p>
            <a:pPr marL="685783" indent="-685783">
              <a:buAutoNum type="arabicPeriod"/>
            </a:pPr>
            <a:r>
              <a:rPr lang="ru-RU" sz="1200" dirty="0"/>
              <a:t>Сведения по этапам спортивной подготовки</a:t>
            </a:r>
          </a:p>
          <a:p>
            <a:pPr marL="685783" indent="-685783">
              <a:buAutoNum type="arabicPeriod"/>
            </a:pPr>
            <a:r>
              <a:rPr lang="ru-RU" sz="1200" dirty="0"/>
              <a:t>Максимальный объем тренировочной нагрузки </a:t>
            </a:r>
          </a:p>
          <a:p>
            <a:pPr marL="685783" indent="-685783">
              <a:buAutoNum type="arabicPeriod"/>
            </a:pPr>
            <a:r>
              <a:rPr lang="ru-RU" sz="1200" dirty="0"/>
              <a:t>Персонал (ОТ1)</a:t>
            </a:r>
          </a:p>
          <a:p>
            <a:pPr marL="685783" indent="-685783">
              <a:buAutoNum type="arabicPeriod"/>
            </a:pPr>
            <a:r>
              <a:rPr lang="ru-RU" sz="1200" dirty="0"/>
              <a:t>Перечень оборудования и инвентаря (МЗ)</a:t>
            </a:r>
          </a:p>
          <a:p>
            <a:pPr marL="685783" indent="-685783">
              <a:buAutoNum type="arabicPeriod"/>
            </a:pPr>
            <a:r>
              <a:rPr lang="ru-RU" sz="1200" dirty="0"/>
              <a:t>Перечень и состав тренировочных сборов (ИНЗ)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01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Порядок оценки – 3 раздела.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7529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814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 помощью федерального стандарта определяем основные параметры услуги:</a:t>
            </a:r>
          </a:p>
          <a:p>
            <a:r>
              <a:rPr lang="ru-RU" dirty="0"/>
              <a:t>Наполняемость</a:t>
            </a:r>
            <a:r>
              <a:rPr lang="ru-RU" baseline="0" dirty="0"/>
              <a:t> групп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565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Соотношение объемов тренировочного процесса по видам подготовки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38E21-0D5C-4C1C-BFAA-B750EECF575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6927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45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19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5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4047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92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861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21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48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71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850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3296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1FD61-B0FB-4829-B868-DFEA06BBADF1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8E14E-FB5A-4478-B3DE-B0DD3776ED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825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 Расчет базовых нормативов затрат на оказание услуг в сфере физической культуры и спорта</a:t>
            </a:r>
          </a:p>
        </p:txBody>
      </p:sp>
    </p:spTree>
    <p:extLst>
      <p:ext uri="{BB962C8B-B14F-4D97-AF65-F5344CB8AC3E}">
        <p14:creationId xmlns:p14="http://schemas.microsoft.com/office/powerpoint/2010/main" xmlns="" val="17383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132" y="365125"/>
            <a:ext cx="11352476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Приложение №9 ФССП: Максимальная тренировочная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нагрузка на 1 спортсмена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392" y="1796819"/>
            <a:ext cx="8074233" cy="4485021"/>
          </a:xfrm>
          <a:ln>
            <a:solidFill>
              <a:schemeClr val="accent1"/>
            </a:solidFill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976320" y="1988840"/>
            <a:ext cx="2592288" cy="42244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Норматив тренировочной нагрузки позволяет определить  нагрузку на 1 спортсмена  а так же нагрузку тренера на 1 группу 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8208235" y="5390501"/>
            <a:ext cx="768085" cy="9601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xmlns="" val="426128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9084" y="234496"/>
            <a:ext cx="9282404" cy="13255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Нормирование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3043064"/>
              </p:ext>
            </p:extLst>
          </p:nvPr>
        </p:nvGraphicFramePr>
        <p:xfrm>
          <a:off x="709568" y="1417757"/>
          <a:ext cx="7872877" cy="5059296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576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321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461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Наименование штатной единицы, непосредственно оказывающей услугу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Этап высшего спортивного мастерства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9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Норма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Нормативное количество ресурса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Нормативное количество одновременно оказываемых услуг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2=3/4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652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Тренер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416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1664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11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Тренер по общефизической и специальной физической подготовке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232,96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931,84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8892580" y="1690688"/>
            <a:ext cx="2880320" cy="44164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Нормативное количество ресурса:</a:t>
            </a:r>
          </a:p>
          <a:p>
            <a:pPr algn="ctr"/>
            <a:r>
              <a:rPr lang="ru-RU" sz="2400" dirty="0"/>
              <a:t>1664 часа в год (на 1 группу ВСМ) </a:t>
            </a:r>
          </a:p>
        </p:txBody>
      </p:sp>
    </p:spTree>
    <p:extLst>
      <p:ext uri="{BB962C8B-B14F-4D97-AF65-F5344CB8AC3E}">
        <p14:creationId xmlns:p14="http://schemas.microsoft.com/office/powerpoint/2010/main" xmlns="" val="404478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108" y="411327"/>
            <a:ext cx="10515600" cy="81474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Норматив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06386201"/>
              </p:ext>
            </p:extLst>
          </p:nvPr>
        </p:nvGraphicFramePr>
        <p:xfrm>
          <a:off x="719403" y="1364618"/>
          <a:ext cx="10745011" cy="512340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212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29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21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76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0593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645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Наименование ресурса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Норма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Цена единицы  ресурса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Нормативные затраты 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Комментарий (обоснование количественных характеристик ресурсов)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1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027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1.Оплата труда работников, непосредственно связанных с оказанием государственной (муниципальной) услуги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08" marR="8208" marT="8208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08" marR="8208" marT="8208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08" marR="8208" marT="8208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17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Тренер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416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236.16</a:t>
                      </a: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98 242.56</a:t>
                      </a: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Расчет произведен исходя из размера средней заработной платы по РФ (29 792,00 рублей*12месяцев*1,302 –начисления на ОТ/1971 час в год по производственному календарю)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17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Тренер по общефизической и специальной физической подготовке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232,96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236.16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55 015,8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Расчет произведен исходя из размера средней заработной платы по РФ (29 792,00 рублей*12месяцев*1,302 –начисления на ОТ/1971 час в год по производственному календарю)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5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Итого гр. 1 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х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х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153 258,39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х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479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262" y="881149"/>
            <a:ext cx="11150138" cy="1395723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2. Материальные запасы/основные средства, потребляемые в процессе оказания государственной услуги (МЗ)</a:t>
            </a:r>
            <a:r>
              <a:rPr lang="ru-RU" dirty="0">
                <a:solidFill>
                  <a:sysClr val="windowText" lastClr="000000"/>
                </a:solidFill>
              </a:rPr>
              <a:t/>
            </a:r>
            <a:br>
              <a:rPr lang="ru-RU" dirty="0">
                <a:solidFill>
                  <a:sysClr val="windowText" lastClr="000000"/>
                </a:solidFill>
              </a:rPr>
            </a:br>
            <a:r>
              <a:rPr lang="ru-RU" dirty="0"/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49530" y="1951490"/>
                <a:ext cx="10958055" cy="4628924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ru-RU" dirty="0"/>
                  <a:t/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  <m:r>
                          <a:rPr lang="ru-RU" i="1">
                            <a:latin typeface="Cambria Math"/>
                          </a:rPr>
                          <m:t>баз</m:t>
                        </m:r>
                      </m:sub>
                      <m:sup>
                        <m:r>
                          <a:rPr lang="ru-RU" i="1">
                            <a:latin typeface="Cambria Math"/>
                          </a:rPr>
                          <m:t>МЗ</m:t>
                        </m:r>
                      </m:sup>
                    </m:sSubSup>
                    <m:r>
                      <a:rPr lang="ru-RU" i="1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sub>
                      <m:sup/>
                      <m:e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ru-RU" i="1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/>
                                  </a:rPr>
                                  <m:t>𝑖𝑘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МЗ</m:t>
                                </m:r>
                              </m:sup>
                            </m:sSubSup>
                            <m:r>
                              <a:rPr lang="ru-RU" i="1">
                                <a:latin typeface="Cambria Math"/>
                              </a:rPr>
                              <m:t>×</m:t>
                            </m:r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/>
                                  </a:rPr>
                                  <m:t>𝑖𝑘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МЗ</m:t>
                                </m:r>
                              </m:sup>
                            </m:sSubSup>
                          </m:num>
                          <m:den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МЗ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ru-RU" dirty="0"/>
                  <a:t>, где:</a:t>
                </a:r>
              </a:p>
              <a:p>
                <a:endParaRPr lang="ru-RU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𝑖𝑘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МЗ</m:t>
                        </m:r>
                      </m:sup>
                    </m:sSubSup>
                  </m:oMath>
                </a14:m>
                <a:r>
                  <a:rPr lang="ru-RU" dirty="0"/>
                  <a:t> – значение натуральной нормы k-ого вида материального запаса/особо ценного движимого имущества, непосредственно используемого в процессе оказания i-ой государственной услуги;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𝑖𝑘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МЗ</m:t>
                        </m:r>
                      </m:sup>
                    </m:sSubSup>
                  </m:oMath>
                </a14:m>
                <a:r>
                  <a:rPr lang="ru-RU" dirty="0"/>
                  <a:t> – стоимость k-ого вида материального запаса/особо ценного движимого имущества, непосредственно используемого в процессе оказания i-ой государственной услуги в соответствующем финансовом году;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𝑘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МЗ</m:t>
                        </m:r>
                      </m:sup>
                    </m:sSubSup>
                  </m:oMath>
                </a14:m>
                <a:r>
                  <a:rPr lang="ru-RU" dirty="0"/>
                  <a:t> – срок полезного использования k-ого вида материального запаса/особо ценного движимого имущества.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49530" y="1951490"/>
                <a:ext cx="10958055" cy="4628924"/>
              </a:xfrm>
              <a:blipFill rotWithShape="0">
                <a:blip r:embed="rId3"/>
                <a:stretch>
                  <a:fillRect t="-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1515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/>
              <a:t>© АНО «РАКУРС»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51493" y="184255"/>
            <a:ext cx="1071235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Приложение №11 ФССП: Оборудование, инвентарь, экипировка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1478" y="1600202"/>
            <a:ext cx="8914444" cy="47918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8851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39" y="433951"/>
            <a:ext cx="9469016" cy="92290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Норматив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01225561"/>
              </p:ext>
            </p:extLst>
          </p:nvPr>
        </p:nvGraphicFramePr>
        <p:xfrm>
          <a:off x="719404" y="1537722"/>
          <a:ext cx="10666351" cy="410504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8995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16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0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80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68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541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50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Наименование ресурса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Норма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Срок использования  ресурса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97" marR="6297" marT="6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Цена единицы  ресурса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Нормативные затраты 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8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marL="6297" marR="6297" marT="6297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5=4*2/3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2144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2. Материальные запасы/основные средства, потребляемые в процессе оказания государственной (муниципальной) услуги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97" marR="6297" marT="629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97" marR="6297" marT="629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97" marR="6297" marT="629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97" marR="6297" marT="6297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54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sng" strike="noStrike" dirty="0">
                          <a:effectLst/>
                        </a:rPr>
                        <a:t>Оборудование и спортивный инвентарь</a:t>
                      </a:r>
                      <a:endParaRPr lang="ru-RU" sz="1500" b="1" i="1" u="sng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 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92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Груша боксерская набивная            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0,75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699,00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262,13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Груша боксерская пневматическая      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0,75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1799,00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449,75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92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Мешок боксерский                     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1,25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3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5790,00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2 412,50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54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Ринг боксерский (6 x 6 м) на помосте (8 x 8 м)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0,25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10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359000,00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8 975,00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96" marR="8396" marT="8396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6655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116" y="688258"/>
            <a:ext cx="11425084" cy="100243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133" dirty="0">
                <a:solidFill>
                  <a:sysClr val="windowText" lastClr="000000"/>
                </a:solidFill>
              </a:rPr>
              <a:t/>
            </a:r>
            <a:br>
              <a:rPr lang="ru-RU" sz="4133" dirty="0">
                <a:solidFill>
                  <a:sysClr val="windowText" lastClr="000000"/>
                </a:solidFill>
              </a:rPr>
            </a:br>
            <a:r>
              <a:rPr lang="ru-RU" sz="4133" b="1" dirty="0">
                <a:solidFill>
                  <a:schemeClr val="accent1">
                    <a:lumMod val="50000"/>
                  </a:schemeClr>
                </a:solidFill>
              </a:rPr>
              <a:t>Иные ресурсы, непосредственно связанные с оказанием государственной услуги (ИНЗ)</a:t>
            </a:r>
            <a:r>
              <a:rPr lang="ru-RU" dirty="0">
                <a:solidFill>
                  <a:sysClr val="windowText" lastClr="000000"/>
                </a:solidFill>
              </a:rPr>
              <a:t/>
            </a:r>
            <a:br>
              <a:rPr lang="ru-RU" dirty="0">
                <a:solidFill>
                  <a:sysClr val="windowText" lastClr="000000"/>
                </a:solidFill>
              </a:rPr>
            </a:b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𝑖</m:t>
                        </m:r>
                        <m:r>
                          <a:rPr lang="ru-RU" i="1">
                            <a:latin typeface="Cambria Math"/>
                          </a:rPr>
                          <m:t>баз</m:t>
                        </m:r>
                      </m:sub>
                      <m:sup>
                        <m:r>
                          <a:rPr lang="ru-RU" i="1">
                            <a:latin typeface="Cambria Math"/>
                          </a:rPr>
                          <m:t>ИНЗ</m:t>
                        </m:r>
                      </m:sup>
                    </m:sSubSup>
                    <m:r>
                      <a:rPr lang="ru-RU" i="1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sub>
                      <m:sup/>
                      <m:e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ru-RU" i="1">
                                    <a:latin typeface="Cambria Math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/>
                                  </a:rPr>
                                  <m:t>𝑖𝑙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ИНЗ</m:t>
                                </m:r>
                              </m:sup>
                            </m:sSubSup>
                            <m:r>
                              <a:rPr lang="ru-RU" i="1">
                                <a:latin typeface="Cambria Math"/>
                              </a:rPr>
                              <m:t>×</m:t>
                            </m:r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/>
                                  </a:rPr>
                                  <m:t>𝑖𝑙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ИНЗ</m:t>
                                </m:r>
                              </m:sup>
                            </m:sSubSup>
                          </m:num>
                          <m:den>
                            <m:sSubSup>
                              <m:sSub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/>
                                  </a:rPr>
                                  <m:t>𝑙</m:t>
                                </m:r>
                              </m:sub>
                              <m:sup>
                                <m:r>
                                  <a:rPr lang="ru-RU" i="1">
                                    <a:latin typeface="Cambria Math"/>
                                  </a:rPr>
                                  <m:t>ИНЗ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ru-RU" dirty="0"/>
                  <a:t>, где:</a:t>
                </a:r>
              </a:p>
              <a:p>
                <a:r>
                  <a:rPr lang="ru-RU" dirty="0"/>
                  <a:t> 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il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ИНЗ</m:t>
                        </m:r>
                      </m:sup>
                    </m:sSubSup>
                  </m:oMath>
                </a14:m>
                <a:r>
                  <a:rPr lang="ru-RU" dirty="0"/>
                  <a:t> – значение натуральной нормы l-ого вида, непосредственно используемой в процессе оказания i-ой государственной услуги и не учтенной в затратах на оплату труда с начислениями на выплаты по оплате труда работников, непосредственно связанных с оказанием i-ой государственной услуги, и затратах на приобретение материальных запасов и особо ценного движимого имущества, потребляемых (используемых) в процессе оказания i-ой государственной услуги с учетом срока полезного использования (в том числе затраты на арендные платежи) (далее – иная натуральная норма, непосредственно используемая в процессе оказания i-ой государственной услуги);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il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ИНЗ</m:t>
                        </m:r>
                      </m:sup>
                    </m:sSubSup>
                  </m:oMath>
                </a14:m>
                <a:r>
                  <a:rPr lang="ru-RU" dirty="0"/>
                  <a:t> – стоимость l-ой иной натуральной нормы, непосредственно используемой в процессе оказания i-ой государственной услуги в соответствующем финансовом году;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</a:rPr>
                          <m:t>l</m:t>
                        </m:r>
                      </m:sub>
                      <m:sup>
                        <m:r>
                          <a:rPr lang="ru-RU">
                            <a:latin typeface="Cambria Math"/>
                          </a:rPr>
                          <m:t>ИНЗ</m:t>
                        </m:r>
                      </m:sup>
                    </m:sSubSup>
                  </m:oMath>
                </a14:m>
                <a:r>
                  <a:rPr lang="ru-RU" dirty="0"/>
                  <a:t> – срок полезного использования l-ой иной натуральной нормы, непосредственно используемой в процессе оказания i-ой государственной услуги.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22" t="-980" r="-8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505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8718" y="639097"/>
            <a:ext cx="9245082" cy="1051591"/>
          </a:xfrm>
        </p:spPr>
        <p:txBody>
          <a:bodyPr>
            <a:normAutofit/>
          </a:bodyPr>
          <a:lstStyle/>
          <a:p>
            <a:pPr algn="ctr"/>
            <a:r>
              <a:rPr lang="ru-RU" sz="4133" b="1" dirty="0">
                <a:solidFill>
                  <a:schemeClr val="accent1">
                    <a:lumMod val="50000"/>
                  </a:schemeClr>
                </a:solidFill>
              </a:rPr>
              <a:t>Тренировочные сборы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783" indent="-685783">
              <a:buAutoNum type="arabicPeriod"/>
            </a:pPr>
            <a:r>
              <a:rPr lang="ru-RU" dirty="0"/>
              <a:t>Проживание на тренировочных сборах</a:t>
            </a:r>
          </a:p>
          <a:p>
            <a:pPr marL="685783" indent="-685783">
              <a:buAutoNum type="arabicPeriod"/>
            </a:pPr>
            <a:r>
              <a:rPr lang="ru-RU" dirty="0"/>
              <a:t>Проезд до места проведения сборов</a:t>
            </a:r>
          </a:p>
          <a:p>
            <a:pPr marL="685783" indent="-685783">
              <a:buAutoNum type="arabicPeriod"/>
            </a:pPr>
            <a:r>
              <a:rPr lang="ru-RU" dirty="0"/>
              <a:t>Медицинское обслуживание спортсмена на сборах</a:t>
            </a:r>
          </a:p>
        </p:txBody>
      </p:sp>
    </p:spTree>
    <p:extLst>
      <p:ext uri="{BB962C8B-B14F-4D97-AF65-F5344CB8AC3E}">
        <p14:creationId xmlns:p14="http://schemas.microsoft.com/office/powerpoint/2010/main" xmlns="" val="20272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/>
              <a:t>© АНО «РАКУРС»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63774" y="365125"/>
            <a:ext cx="1119002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Приложение №10: Перечень и количество тренировочных сборов</a:t>
            </a: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516" y="1690688"/>
            <a:ext cx="7756809" cy="47515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8734567" y="1988840"/>
            <a:ext cx="2738031" cy="42244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Количество тренировочных сборов в год на 1 спортсмена</a:t>
            </a:r>
          </a:p>
          <a:p>
            <a:pPr algn="ctr"/>
            <a:r>
              <a:rPr lang="ru-RU" sz="2400" dirty="0"/>
              <a:t>Количество дней тренировочных сборов в год на 1 спортсмена</a:t>
            </a:r>
          </a:p>
        </p:txBody>
      </p:sp>
    </p:spTree>
    <p:extLst>
      <p:ext uri="{BB962C8B-B14F-4D97-AF65-F5344CB8AC3E}">
        <p14:creationId xmlns:p14="http://schemas.microsoft.com/office/powerpoint/2010/main" xmlns="" val="406703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517" y="432619"/>
            <a:ext cx="9674290" cy="94343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Норматив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03788629"/>
              </p:ext>
            </p:extLst>
          </p:nvPr>
        </p:nvGraphicFramePr>
        <p:xfrm>
          <a:off x="431371" y="1412778"/>
          <a:ext cx="11298513" cy="455540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0885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5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08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02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0017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864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u="none" strike="noStrike" dirty="0">
                          <a:effectLst/>
                        </a:rPr>
                        <a:t>Наименование ресурса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Норма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Срок использования  ресурса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Цена единицы  ресурса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Нормативные затраты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Комментарий (обоснование количественных характеристик ресурсов)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5=4*2</a:t>
                      </a:r>
                      <a:r>
                        <a:rPr lang="en-US" sz="1400" u="none" strike="noStrike" dirty="0">
                          <a:effectLst/>
                        </a:rPr>
                        <a:t>/3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9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Транспортные услуги для выезда на сборы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7 200,00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57 600,00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Расчет произведен исходя из средней стоимости проезда на сборы 7200 (туда-обратно)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63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Медицинское обслуживание спортсменов на сборах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250,00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29 000,00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Стоимость 1 дня медицинского обслуживания спортсмена на сборах в соответствии с Нормами возмещения расходов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711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Проживание на тренировочных сборах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2 500,00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290 000,00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Стоимость проживания на тренировочных сборах в соответствии c Приказом  </a:t>
                      </a:r>
                      <a:r>
                        <a:rPr lang="ru-RU" sz="1400" u="none" strike="noStrike" dirty="0" err="1">
                          <a:effectLst/>
                        </a:rPr>
                        <a:t>Минспорта</a:t>
                      </a:r>
                      <a:r>
                        <a:rPr lang="ru-RU" sz="1400" u="none" strike="noStrike" baseline="0" dirty="0">
                          <a:effectLst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</a:rPr>
                        <a:t>"Об утверждении Норм расходов средств на проведение физкультурных и спортивных мероприятий, включенных в Единый календарный план межрегиональных, всероссийских и международных физкультурных мероприятий и спортивных мероприятий"</a:t>
                      </a:r>
                      <a:br>
                        <a:rPr lang="ru-RU" sz="1400" u="none" strike="noStrike" dirty="0">
                          <a:effectLst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944" marR="10944" marT="1094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9480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396" y="365125"/>
            <a:ext cx="9282404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Определение параметров услуги: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783" indent="-685783">
              <a:buAutoNum type="arabicPeriod"/>
            </a:pPr>
            <a:r>
              <a:rPr lang="ru-RU" sz="3733" dirty="0"/>
              <a:t>Тип услуги: </a:t>
            </a:r>
            <a:r>
              <a:rPr lang="ru-RU" sz="3733" i="1" dirty="0"/>
              <a:t>Спортивная подготовка по олимпийским видам спорта</a:t>
            </a:r>
            <a:endParaRPr lang="ru-RU" sz="3733" dirty="0"/>
          </a:p>
          <a:p>
            <a:pPr marL="685783" indent="-685783">
              <a:buAutoNum type="arabicPeriod"/>
            </a:pPr>
            <a:r>
              <a:rPr lang="ru-RU" sz="3733" dirty="0"/>
              <a:t>Вид спорта: </a:t>
            </a:r>
            <a:r>
              <a:rPr lang="ru-RU" sz="3733" i="1" dirty="0"/>
              <a:t>Бокс</a:t>
            </a:r>
            <a:endParaRPr lang="ru-RU" sz="3733" dirty="0"/>
          </a:p>
          <a:p>
            <a:pPr marL="685783" indent="-685783">
              <a:buAutoNum type="arabicPeriod"/>
            </a:pPr>
            <a:r>
              <a:rPr lang="ru-RU" sz="3733" dirty="0"/>
              <a:t>Этап спортивной подготовки: </a:t>
            </a:r>
            <a:r>
              <a:rPr lang="ru-RU" sz="3733" i="1" dirty="0"/>
              <a:t>этап высшего спортивного мастерства</a:t>
            </a:r>
          </a:p>
          <a:p>
            <a:pPr marL="0" indent="0">
              <a:buNone/>
            </a:pPr>
            <a:endParaRPr lang="ru-RU" sz="3733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97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494" y="365125"/>
            <a:ext cx="9618306" cy="1325563"/>
          </a:xfrm>
        </p:spPr>
        <p:txBody>
          <a:bodyPr>
            <a:noAutofit/>
          </a:bodyPr>
          <a:lstStyle/>
          <a:p>
            <a:r>
              <a:rPr lang="ru-RU" sz="3733" b="1" dirty="0">
                <a:solidFill>
                  <a:schemeClr val="accent1">
                    <a:lumMod val="50000"/>
                  </a:schemeClr>
                </a:solidFill>
              </a:rPr>
              <a:t>Нормативные затраты, непосредственно связанные с оказанием государственной услуги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62710064"/>
              </p:ext>
            </p:extLst>
          </p:nvPr>
        </p:nvGraphicFramePr>
        <p:xfrm>
          <a:off x="717754" y="2314482"/>
          <a:ext cx="10756491" cy="3566969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58796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582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43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141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588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r>
                        <a:rPr lang="ru-RU" sz="19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услуги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Нормативные затраты, непосредственно связанные с оказанием государственной услуги, руб.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u="none" strike="noStrike">
                          <a:effectLst/>
                          <a:latin typeface="+mn-lt"/>
                        </a:rPr>
                        <a:t>ОТ1</a:t>
                      </a:r>
                      <a:endParaRPr lang="ru-RU" sz="1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u="none" strike="noStrike">
                          <a:effectLst/>
                          <a:latin typeface="+mn-lt"/>
                        </a:rPr>
                        <a:t>МЗ</a:t>
                      </a:r>
                      <a:endParaRPr lang="ru-RU" sz="1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u="none" strike="noStrike">
                          <a:effectLst/>
                          <a:latin typeface="+mn-lt"/>
                        </a:rPr>
                        <a:t>ИНЗ</a:t>
                      </a:r>
                      <a:endParaRPr lang="ru-RU" sz="1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 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2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>
                          <a:effectLst/>
                          <a:latin typeface="+mn-lt"/>
                        </a:rPr>
                        <a:t>3</a:t>
                      </a:r>
                      <a:endParaRPr lang="ru-RU" sz="1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>
                          <a:effectLst/>
                          <a:latin typeface="+mn-lt"/>
                        </a:rPr>
                        <a:t>4</a:t>
                      </a:r>
                      <a:endParaRPr lang="ru-RU" sz="1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23306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Спортивная подготовка по олимпийским видам спорта, Бокс, Этап высшего спортивного мастерства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153 258,01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56 090,61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900" u="none" strike="noStrike" dirty="0">
                          <a:effectLst/>
                          <a:latin typeface="+mn-lt"/>
                        </a:rPr>
                        <a:t>376 600,00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776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</a:t>
                      </a:r>
                    </a:p>
                  </a:txBody>
                  <a:tcPr marL="12700" marR="12700" marT="12700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585 948,62</a:t>
                      </a:r>
                    </a:p>
                  </a:txBody>
                  <a:tcPr marL="12700" marR="12700" marT="12700" marB="0" anchor="ctr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81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478" y="365125"/>
            <a:ext cx="9562322" cy="1325563"/>
          </a:xfrm>
        </p:spPr>
        <p:txBody>
          <a:bodyPr>
            <a:normAutofit fontScale="90000"/>
          </a:bodyPr>
          <a:lstStyle/>
          <a:p>
            <a:pPr lvl="0"/>
            <a:r>
              <a:rPr lang="ru-RU" sz="4800" dirty="0">
                <a:solidFill>
                  <a:sysClr val="windowText" lastClr="000000"/>
                </a:solidFill>
              </a:rPr>
              <a:t/>
            </a:r>
            <a:br>
              <a:rPr lang="ru-RU" sz="4800" dirty="0">
                <a:solidFill>
                  <a:sysClr val="windowText" lastClr="000000"/>
                </a:solidFill>
              </a:rPr>
            </a:br>
            <a:r>
              <a:rPr lang="ru-RU" sz="4133" b="1" dirty="0">
                <a:solidFill>
                  <a:schemeClr val="accent1">
                    <a:lumMod val="50000"/>
                  </a:schemeClr>
                </a:solidFill>
              </a:rPr>
              <a:t>Затраты на общехозяйственные нужды (метод наиболее эффективного учреждения)</a:t>
            </a:r>
            <a:r>
              <a:rPr lang="ru-RU" sz="5333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333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Коммунальные услуги (КУ)</a:t>
            </a:r>
          </a:p>
          <a:p>
            <a:pPr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Содержание объектов недвижимого имущества, необходимого для выполнения государственного задания (СНИ)</a:t>
            </a:r>
          </a:p>
          <a:p>
            <a:pPr marL="304792" indent="-304792"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Содержание объектов особо ценного движимого имущества (СОЦДИ)</a:t>
            </a:r>
          </a:p>
          <a:p>
            <a:pPr marL="304792" indent="-304792"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Услуги связи (УС)</a:t>
            </a:r>
          </a:p>
          <a:p>
            <a:pPr marL="304792" indent="-304792"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Транспортные услуги (ТУ)</a:t>
            </a:r>
          </a:p>
          <a:p>
            <a:pPr marL="304792" indent="-304792"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Оплата труда административно-управленческого, административно-хозяйственного, вспомогательного и иного персонала (ОТ2)</a:t>
            </a:r>
          </a:p>
          <a:p>
            <a:pPr marL="304792" indent="-304792">
              <a:spcBef>
                <a:spcPts val="1333"/>
              </a:spcBef>
              <a:defRPr/>
            </a:pPr>
            <a:r>
              <a:rPr lang="ru-RU" dirty="0">
                <a:solidFill>
                  <a:sysClr val="windowText" lastClr="000000"/>
                </a:solidFill>
              </a:rPr>
              <a:t>Прочие ресурсы (затраты) (ПНЗ)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39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606" y="365125"/>
            <a:ext cx="10803193" cy="132556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Плановые затраты на общехозяйственные нужды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99902714"/>
              </p:ext>
            </p:extLst>
          </p:nvPr>
        </p:nvGraphicFramePr>
        <p:xfrm>
          <a:off x="911427" y="1508788"/>
          <a:ext cx="9510767" cy="485995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370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38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6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71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83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084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Наименование ресурса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Наименование показателя объема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Показатель объема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Тариф (Цена)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>
                          <a:effectLst/>
                        </a:rPr>
                        <a:t>Плановые затраты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 =2*3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1. Коммунальные услуги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Газоснабжение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куб.м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0,00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Электроснабжение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</a:rPr>
                        <a:t>кВт час.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470 986,00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3,80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1 789 746,80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Теплоснабжение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Ккал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1 760,00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907,89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1 597 886,40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Горячее водоснабжение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куб.м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0,00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Холодное водоснабжение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куб.м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9 936,00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22,41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222 665,76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Водоотведение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куб.м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9 936,00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>
                          <a:effectLst/>
                        </a:rPr>
                        <a:t>14,71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effectLst/>
                        </a:rPr>
                        <a:t>146 158,56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515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ИТОГО гр. 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х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х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effectLst/>
                        </a:rPr>
                        <a:t>3 756 457,52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11313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038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915" y="181613"/>
            <a:ext cx="9529665" cy="85010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Норматив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1041902"/>
              </p:ext>
            </p:extLst>
          </p:nvPr>
        </p:nvGraphicFramePr>
        <p:xfrm>
          <a:off x="497885" y="1252564"/>
          <a:ext cx="11329254" cy="5449487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5809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54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54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954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954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954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7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472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 ресурса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Плановые затраты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Общее полезное время использования имущественного комплекса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Норма времени использования имущественного комплекса на оказание государственной (муниципальной) услуги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Стоимость единицы времени использования (аренды) имущественного комплекса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Базовые нормативные затраты на общехозяйст-венные нужды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Комментарий (обоснование количественных характеристик)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5=2/3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6=2/3*4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 Коммунальные услуги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3 756 457,52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332 344,38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1664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11,30290662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18 808,04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Общее полезное время использования имущественного комплекса – 3436 часов в год из режима работы 247 полных 12 часовых рабочих дней в году и 59 сокращенных 8 часовых рабочих дней при максимальной наполняемости 97 человек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 Содержание объектов недвижимого имущества, эксплуатируемого в процессе оказания государственной (муниципальной) услуги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1 602 965,90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332 344,38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1664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4,823207433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8 025,82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23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3. Содержание объектов особо ценного движимого имущества, эксплуатируемого в процессе оказания государственной (муниципальной) услуги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2 261 486,00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332 344,38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6,804646382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11 322,93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2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4. Услуги связи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238 733,40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332 344,38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0,718331383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1 195,30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2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5. Транспортные услуги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332 344,38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40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6. Оплата труда административно-управленческого, административно-хозяйственного, вспомогательного и иного персонала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14 823 759,97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102 172,01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2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7. Прочие ресурсы (затраты)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30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23,65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141 524,10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195" marR="9195" marT="919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625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9264" y="365125"/>
            <a:ext cx="8834535" cy="1325563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Базовые нормативные затраты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893539"/>
              </p:ext>
            </p:extLst>
          </p:nvPr>
        </p:nvGraphicFramePr>
        <p:xfrm>
          <a:off x="326572" y="1796819"/>
          <a:ext cx="11649119" cy="368202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4039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05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40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13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242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2423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048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9848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127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3652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630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130769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9039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Наименование услуги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Нормативные затраты, непосредственно связанные с оказанием государственной услуги, руб.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Нормативные затраты на общехозяйственные нужды, руб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Нормативные затраты на оказание услуги, руб.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34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ОТ1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МЗ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ИНЗ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КУ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СНИ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СОЦДИ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УС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ТУ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ОТ2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ПНЗ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04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r>
                        <a:rPr lang="en-US" sz="1500" u="none" strike="noStrike" dirty="0">
                          <a:effectLst/>
                        </a:rPr>
                        <a:t>1</a:t>
                      </a:r>
                    </a:p>
                    <a:p>
                      <a:pPr algn="ctr" fontAlgn="b"/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6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8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9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10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</a:rPr>
                        <a:t>11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12=2+3+4+5+6+7+8+9+10+11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80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</a:rPr>
                        <a:t>Спортивная подготовка по олимпийским видам спорта, Бокс, Этап высшего спортивного мастерства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>
                          <a:effectLst/>
                        </a:rPr>
                        <a:t>153 258,01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56 090,61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376 600,00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18 808,04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8 025,82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11 322,93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1 195,30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102 172,01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0,00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u="none" strike="noStrike" dirty="0">
                          <a:effectLst/>
                        </a:rPr>
                        <a:t>727 472,72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991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772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2" y="365125"/>
            <a:ext cx="8871857" cy="13255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Корректирующие коэффициенты: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Отраслевой  - отражает отраслевую специфику</a:t>
            </a:r>
          </a:p>
          <a:p>
            <a:r>
              <a:rPr lang="ru-RU" dirty="0"/>
              <a:t>Территориальный (на оплату труда и коммунальные услуги и на содержание недвижимого имущества)</a:t>
            </a:r>
          </a:p>
          <a:p>
            <a:r>
              <a:rPr lang="ru-RU" dirty="0"/>
              <a:t>Коэффициент выравнивания бюджетной обеспеченности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25115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400" y="1739900"/>
            <a:ext cx="11350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62197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784" y="365125"/>
            <a:ext cx="9469016" cy="1325563"/>
          </a:xfrm>
        </p:spPr>
        <p:txBody>
          <a:bodyPr>
            <a:noAutofit/>
          </a:bodyPr>
          <a:lstStyle/>
          <a:p>
            <a:r>
              <a:rPr lang="ru-RU" sz="3733" b="1" dirty="0">
                <a:solidFill>
                  <a:schemeClr val="accent1">
                    <a:lumMod val="50000"/>
                  </a:schemeClr>
                </a:solidFill>
              </a:rPr>
              <a:t>Формирование базовых нормативных затрат в соответствии с Общими требованиями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58" b="-1"/>
          <a:stretch/>
        </p:blipFill>
        <p:spPr>
          <a:xfrm>
            <a:off x="2927648" y="1693334"/>
            <a:ext cx="6145157" cy="4574901"/>
          </a:xfr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6346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49872"/>
            <a:ext cx="10515600" cy="127575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Приказ Минспорта России об утверждении Общих требований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(№550 от 22.05.2015)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724683"/>
            <a:ext cx="10515600" cy="37454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+mj-lt"/>
              </a:rPr>
              <a:t>	При определении базового норматива затрат на оказание государственной (муниципальной) услуги в сфере физической культуры и спорта</a:t>
            </a:r>
            <a:r>
              <a:rPr lang="ru-RU" dirty="0">
                <a:latin typeface="+mj-lt"/>
              </a:rPr>
              <a:t> </a:t>
            </a:r>
            <a:r>
              <a:rPr lang="ru-RU" b="1" dirty="0">
                <a:latin typeface="+mj-lt"/>
              </a:rPr>
              <a:t>применяются нормы</a:t>
            </a:r>
            <a:r>
              <a:rPr lang="ru-RU" dirty="0">
                <a:latin typeface="+mj-lt"/>
              </a:rPr>
              <a:t>, </a:t>
            </a:r>
            <a:r>
              <a:rPr lang="ru-RU" sz="2400" dirty="0">
                <a:latin typeface="+mj-lt"/>
              </a:rPr>
              <a:t>выраженные в натуральных показателях,</a:t>
            </a:r>
            <a:r>
              <a:rPr lang="ru-RU" dirty="0">
                <a:latin typeface="+mj-lt"/>
              </a:rPr>
              <a:t> </a:t>
            </a:r>
            <a:r>
              <a:rPr lang="ru-RU" b="1" dirty="0">
                <a:latin typeface="+mj-lt"/>
              </a:rPr>
              <a:t>установленные</a:t>
            </a:r>
            <a:r>
              <a:rPr lang="ru-RU" dirty="0">
                <a:latin typeface="+mj-lt"/>
              </a:rPr>
              <a:t> </a:t>
            </a:r>
            <a:r>
              <a:rPr lang="ru-RU" b="1" dirty="0">
                <a:latin typeface="+mj-lt"/>
              </a:rPr>
              <a:t>нормативными правовыми актами</a:t>
            </a:r>
            <a:r>
              <a:rPr lang="ru-RU" dirty="0">
                <a:latin typeface="+mj-lt"/>
              </a:rPr>
              <a:t>, </a:t>
            </a:r>
            <a:r>
              <a:rPr lang="ru-RU" sz="2400" dirty="0">
                <a:latin typeface="+mj-lt"/>
              </a:rPr>
              <a:t>а также межгосударственными, национальными (государственными) стандартами Российской Федерации, строительными нормами и правилами, санитарными нормами и правилами,</a:t>
            </a:r>
            <a:r>
              <a:rPr lang="ru-RU" dirty="0">
                <a:latin typeface="+mj-lt"/>
              </a:rPr>
              <a:t> </a:t>
            </a:r>
            <a:r>
              <a:rPr lang="ru-RU" b="1" u="sng" dirty="0">
                <a:latin typeface="+mj-lt"/>
              </a:rPr>
              <a:t>стандартами, порядками и регламентами оказания государственной (муниципальной) услуги в сфере физической культуры и спорта</a:t>
            </a:r>
            <a:endParaRPr lang="ru-RU" u="sng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20865" y="5244421"/>
            <a:ext cx="10515600" cy="12757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При расчете используются ФССП (единственная отрасль, имеющая стандарты !!! )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90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458" y="365125"/>
            <a:ext cx="11611897" cy="1325563"/>
          </a:xfrm>
        </p:spPr>
        <p:txBody>
          <a:bodyPr>
            <a:noAutofit/>
          </a:bodyPr>
          <a:lstStyle/>
          <a:p>
            <a:pPr algn="ctr"/>
            <a:r>
              <a:rPr lang="ru-RU" sz="3733" b="1" dirty="0">
                <a:solidFill>
                  <a:schemeClr val="accent1">
                    <a:lumMod val="50000"/>
                  </a:schemeClr>
                </a:solidFill>
              </a:rPr>
              <a:t>Основа для определения нормативов затрат -Федеральный стандарт спортивной подготовки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783" indent="-685783">
              <a:buAutoNum type="arabicPeriod"/>
            </a:pPr>
            <a:r>
              <a:rPr lang="ru-RU" sz="2667" dirty="0"/>
              <a:t>Требования к организации процесса спортивной подготовки</a:t>
            </a:r>
          </a:p>
          <a:p>
            <a:pPr marL="685783" indent="-685783">
              <a:buAutoNum type="arabicPeriod"/>
            </a:pPr>
            <a:r>
              <a:rPr lang="ru-RU" sz="2667" dirty="0"/>
              <a:t>Сведения по этапам спортивной подготовки</a:t>
            </a:r>
          </a:p>
          <a:p>
            <a:pPr marL="685783" indent="-685783">
              <a:buAutoNum type="arabicPeriod"/>
            </a:pPr>
            <a:r>
              <a:rPr lang="ru-RU" sz="2667" dirty="0"/>
              <a:t>Максимальный объем тренировочной нагрузки </a:t>
            </a:r>
          </a:p>
          <a:p>
            <a:pPr marL="685783" indent="-685783">
              <a:buAutoNum type="arabicPeriod"/>
            </a:pPr>
            <a:r>
              <a:rPr lang="ru-RU" sz="2667" dirty="0"/>
              <a:t>Персонал (ОТ1)</a:t>
            </a:r>
          </a:p>
          <a:p>
            <a:pPr marL="685783" indent="-685783">
              <a:buAutoNum type="arabicPeriod"/>
            </a:pPr>
            <a:r>
              <a:rPr lang="ru-RU" sz="2667" dirty="0"/>
              <a:t>Перечень оборудования и инвентаря (МЗ)</a:t>
            </a:r>
          </a:p>
          <a:p>
            <a:pPr marL="685783" indent="-685783">
              <a:buAutoNum type="arabicPeriod"/>
            </a:pPr>
            <a:r>
              <a:rPr lang="ru-RU" sz="2667" dirty="0"/>
              <a:t>Перечень и состав тренировочных сборов (ИНЗ)</a:t>
            </a:r>
          </a:p>
          <a:p>
            <a:pPr marL="685783" indent="-685783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446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/>
              <a:t>© АНО «РАКУРС»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47865" y="583132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Расчет базового норматива</a:t>
            </a:r>
          </a:p>
        </p:txBody>
      </p:sp>
      <p:pic>
        <p:nvPicPr>
          <p:cNvPr id="20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04" y="2164861"/>
            <a:ext cx="3573811" cy="93739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243" y="2185620"/>
            <a:ext cx="4358222" cy="104773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3614" y="1324941"/>
            <a:ext cx="5496338" cy="839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lvl="0" algn="ctr">
              <a:defRPr sz="2400" b="1">
                <a:solidFill>
                  <a:prstClr val="black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800" i="1" dirty="0">
                <a:latin typeface="+mj-lt"/>
              </a:rPr>
              <a:t>Базовый норматив затрат, непосредственно</a:t>
            </a:r>
          </a:p>
          <a:p>
            <a:r>
              <a:rPr lang="ru-RU" sz="1800" i="1" dirty="0">
                <a:latin typeface="+mj-lt"/>
              </a:rPr>
              <a:t>связанных с оказанием  государственной услуги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74639" y="1324942"/>
            <a:ext cx="5734879" cy="839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lvl="0" algn="ctr">
              <a:defRPr sz="2400" b="1">
                <a:solidFill>
                  <a:prstClr val="black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800" i="1" dirty="0">
                <a:latin typeface="+mj-lt"/>
              </a:rPr>
              <a:t>Базовый норматив затрат на общехозяйственные нужды на оказание государственной услуги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50803" y="3000043"/>
            <a:ext cx="5850485" cy="3215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lvl="0" algn="ctr">
              <a:defRPr sz="2400" b="1">
                <a:solidFill>
                  <a:prstClr val="black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800" b="0" dirty="0">
                <a:latin typeface="+mj-lt"/>
              </a:rPr>
              <a:t>затраты на оплату труда с начислениями на выплаты по оплате труда работников, непосредственно связанных с оказанием государственной услуги;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800" b="0" dirty="0">
                <a:latin typeface="+mj-lt"/>
              </a:rPr>
              <a:t>затраты на приобретение материальных запасов и особо ценного движимого имущества, потребляемого (используемого) в процессе оказания государственной услуги (в том числе затраты на арендные платежи);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800" b="0" dirty="0">
                <a:latin typeface="+mj-lt"/>
              </a:rPr>
              <a:t>иные затраты, непосредственно связанные с оказанием государственной услуги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09360" y="3079878"/>
            <a:ext cx="5600158" cy="33155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lvl="0" algn="ctr">
              <a:defRPr sz="2400" b="1">
                <a:solidFill>
                  <a:prstClr val="black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коммунальные услуги;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содержание объектов недвижимого имущества;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содержание объектов особо ценного движимого имущества 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приобретение услуг связи;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приобретение транспортных услуг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оплату труда с начислениями на выплаты по оплате труда работников, которые не принимают непосредственного участия в оказании государственной (муниципальной) услуги;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0" dirty="0">
                <a:latin typeface="+mj-lt"/>
              </a:rPr>
              <a:t>затраты на затраты на прочие общехозяйственные нужды</a:t>
            </a:r>
          </a:p>
        </p:txBody>
      </p:sp>
    </p:spTree>
    <p:extLst>
      <p:ext uri="{BB962C8B-B14F-4D97-AF65-F5344CB8AC3E}">
        <p14:creationId xmlns:p14="http://schemas.microsoft.com/office/powerpoint/2010/main" xmlns="" val="38229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478" y="365125"/>
            <a:ext cx="9562322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Прямые нормативные затраты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333"/>
              </a:spcBef>
              <a:buNone/>
              <a:defRPr/>
            </a:pPr>
            <a:r>
              <a:rPr lang="ru-RU" sz="3200" dirty="0">
                <a:solidFill>
                  <a:sysClr val="windowText" lastClr="000000"/>
                </a:solidFill>
              </a:rPr>
              <a:t>1. Оплата труда работников, непосредственно связанных с оказанием услуги (ОТ1)</a:t>
            </a:r>
          </a:p>
          <a:p>
            <a:pPr marL="0" indent="0">
              <a:spcBef>
                <a:spcPts val="1333"/>
              </a:spcBef>
              <a:buNone/>
              <a:defRPr/>
            </a:pPr>
            <a:r>
              <a:rPr lang="ru-RU" sz="3200" dirty="0">
                <a:solidFill>
                  <a:sysClr val="windowText" lastClr="000000"/>
                </a:solidFill>
              </a:rPr>
              <a:t>2. Материальные запасы/основные средства, потребляемые в процессе оказания государственной услуги (МЗ)</a:t>
            </a:r>
          </a:p>
          <a:p>
            <a:pPr marL="0" indent="0">
              <a:spcBef>
                <a:spcPts val="1333"/>
              </a:spcBef>
              <a:buNone/>
              <a:defRPr/>
            </a:pPr>
            <a:r>
              <a:rPr lang="ru-RU" sz="3200" dirty="0">
                <a:solidFill>
                  <a:sysClr val="windowText" lastClr="000000"/>
                </a:solidFill>
              </a:rPr>
              <a:t>3. Иные ресурсы, непосредственно связанные с оказанием государственной услуги (ИНЗ)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036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381" y="549872"/>
            <a:ext cx="11542699" cy="11408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33" b="1" dirty="0">
                <a:solidFill>
                  <a:schemeClr val="accent1">
                    <a:lumMod val="50000"/>
                  </a:schemeClr>
                </a:solidFill>
              </a:rPr>
              <a:t>Приложение №1 ФССП: Наполняемость групп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381" y="1892830"/>
            <a:ext cx="7871241" cy="4575532"/>
          </a:xfrm>
          <a:ln>
            <a:solidFill>
              <a:schemeClr val="accent1"/>
            </a:solidFill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8880309" y="3044957"/>
            <a:ext cx="2880320" cy="3264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Данные о наполняемости групп позволяют определить количество единовременно оказываемых услуг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7632171" y="4101075"/>
            <a:ext cx="1056117" cy="96011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xmlns="" val="21054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28" y="365125"/>
            <a:ext cx="939437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Приложение №2 ФССП: соотношение объемов тренировочного процесса по видам подготовки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350" y="1604798"/>
            <a:ext cx="8236149" cy="4800533"/>
          </a:xfrm>
          <a:ln>
            <a:solidFill>
              <a:schemeClr val="accent1"/>
            </a:solidFill>
          </a:ln>
        </p:spPr>
      </p:pic>
      <p:sp>
        <p:nvSpPr>
          <p:cNvPr id="5" name="Правая фигурная скобка 4"/>
          <p:cNvSpPr/>
          <p:nvPr/>
        </p:nvSpPr>
        <p:spPr>
          <a:xfrm>
            <a:off x="7920203" y="4485117"/>
            <a:ext cx="288032" cy="672075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80310" y="3236979"/>
            <a:ext cx="2784309" cy="28803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Соотношение объемов тренировочного процесса для определения нормы труда тренера по ОФП</a:t>
            </a:r>
          </a:p>
        </p:txBody>
      </p:sp>
    </p:spTree>
    <p:extLst>
      <p:ext uri="{BB962C8B-B14F-4D97-AF65-F5344CB8AC3E}">
        <p14:creationId xmlns:p14="http://schemas.microsoft.com/office/powerpoint/2010/main" xmlns="" val="5037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5024</TotalTime>
  <Words>1952</Words>
  <Application>Microsoft Office PowerPoint</Application>
  <PresentationFormat>Произвольный</PresentationFormat>
  <Paragraphs>423</Paragraphs>
  <Slides>26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Определение параметров услуги:</vt:lpstr>
      <vt:lpstr>Формирование базовых нормативных затрат в соответствии с Общими требованиями</vt:lpstr>
      <vt:lpstr>Приказ Минспорта России об утверждении Общих требований (№550 от 22.05.2015)</vt:lpstr>
      <vt:lpstr>Основа для определения нормативов затрат -Федеральный стандарт спортивной подготовки</vt:lpstr>
      <vt:lpstr>Слайд 6</vt:lpstr>
      <vt:lpstr>Прямые нормативные затраты</vt:lpstr>
      <vt:lpstr>Приложение №1 ФССП: Наполняемость групп</vt:lpstr>
      <vt:lpstr>Приложение №2 ФССП: соотношение объемов тренировочного процесса по видам подготовки</vt:lpstr>
      <vt:lpstr>Приложение №9 ФССП: Максимальная тренировочная нагрузка на 1 спортсмена</vt:lpstr>
      <vt:lpstr>Нормирование</vt:lpstr>
      <vt:lpstr>Норматив</vt:lpstr>
      <vt:lpstr>2. Материальные запасы/основные средства, потребляемые в процессе оказания государственной услуги (МЗ)  </vt:lpstr>
      <vt:lpstr>Слайд 14</vt:lpstr>
      <vt:lpstr>Норматив</vt:lpstr>
      <vt:lpstr> Иные ресурсы, непосредственно связанные с оказанием государственной услуги (ИНЗ) </vt:lpstr>
      <vt:lpstr>Тренировочные сборы</vt:lpstr>
      <vt:lpstr>Слайд 18</vt:lpstr>
      <vt:lpstr>Норматив</vt:lpstr>
      <vt:lpstr>Нормативные затраты, непосредственно связанные с оказанием государственной услуги</vt:lpstr>
      <vt:lpstr> Затраты на общехозяйственные нужды (метод наиболее эффективного учреждения) </vt:lpstr>
      <vt:lpstr>Плановые затраты на общехозяйственные нужды</vt:lpstr>
      <vt:lpstr>Норматив</vt:lpstr>
      <vt:lpstr>Базовые нормативные затраты</vt:lpstr>
      <vt:lpstr>Корректирующие коэффициенты: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ФЦПСР</cp:lastModifiedBy>
  <cp:revision>150</cp:revision>
  <cp:lastPrinted>2015-11-06T07:20:04Z</cp:lastPrinted>
  <dcterms:created xsi:type="dcterms:W3CDTF">2014-04-07T11:50:26Z</dcterms:created>
  <dcterms:modified xsi:type="dcterms:W3CDTF">2016-04-14T03:19:45Z</dcterms:modified>
</cp:coreProperties>
</file>